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8902"/>
    <p:restoredTop sz="94624"/>
  </p:normalViewPr>
  <p:slideViewPr>
    <p:cSldViewPr snapToGrid="0">
      <p:cViewPr varScale="1">
        <p:scale>
          <a:sx n="139" d="100"/>
          <a:sy n="139" d="100"/>
        </p:scale>
        <p:origin x="6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10cae2e6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10cae2e6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10cae2e6e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10cae2e6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10cae2e6e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10cae2e6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10cae2e6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10cae2e6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10cae2e6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10cae2e6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0cae2e6e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0cae2e6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10cae2e6e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10cae2e6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10cae2e6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10cae2e6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10cae2e6e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10cae2e6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ltra"/>
                <a:ea typeface="Ultra"/>
                <a:cs typeface="Ultra"/>
                <a:sym typeface="Ultra"/>
              </a:rPr>
              <a:t>蓝莓宅急便</a:t>
            </a:r>
            <a:endParaRPr>
              <a:latin typeface="Ultra"/>
              <a:ea typeface="Ultra"/>
              <a:cs typeface="Ultra"/>
              <a:sym typeface="Ultra"/>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1" name="Google Shape;61;p13"/>
          <p:cNvPicPr preferRelativeResize="0"/>
          <p:nvPr/>
        </p:nvPicPr>
        <p:blipFill rotWithShape="1">
          <a:blip r:embed="rId3">
            <a:alphaModFix/>
          </a:blip>
          <a:srcRect l="5106" t="52365" r="11448"/>
          <a:stretch/>
        </p:blipFill>
        <p:spPr>
          <a:xfrm>
            <a:off x="0" y="3174875"/>
            <a:ext cx="9144001" cy="1986725"/>
          </a:xfrm>
          <a:prstGeom prst="rect">
            <a:avLst/>
          </a:prstGeom>
          <a:noFill/>
          <a:ln>
            <a:noFill/>
          </a:ln>
        </p:spPr>
      </p:pic>
      <p:pic>
        <p:nvPicPr>
          <p:cNvPr id="62" name="Google Shape;62;p13"/>
          <p:cNvPicPr preferRelativeResize="0"/>
          <p:nvPr/>
        </p:nvPicPr>
        <p:blipFill>
          <a:blip r:embed="rId4">
            <a:alphaModFix/>
          </a:blip>
          <a:stretch>
            <a:fillRect/>
          </a:stretch>
        </p:blipFill>
        <p:spPr>
          <a:xfrm>
            <a:off x="2328775" y="1948825"/>
            <a:ext cx="658625" cy="622176"/>
          </a:xfrm>
          <a:prstGeom prst="rect">
            <a:avLst/>
          </a:prstGeom>
          <a:noFill/>
          <a:ln>
            <a:noFill/>
          </a:ln>
        </p:spPr>
      </p:pic>
      <p:pic>
        <p:nvPicPr>
          <p:cNvPr id="63" name="Google Shape;63;p13"/>
          <p:cNvPicPr preferRelativeResize="0"/>
          <p:nvPr/>
        </p:nvPicPr>
        <p:blipFill>
          <a:blip r:embed="rId4">
            <a:alphaModFix/>
          </a:blip>
          <a:stretch>
            <a:fillRect/>
          </a:stretch>
        </p:blipFill>
        <p:spPr>
          <a:xfrm>
            <a:off x="6062575" y="1948825"/>
            <a:ext cx="658625" cy="6221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err="1"/>
              <a:t>短期内“蓝莓宅急便</a:t>
            </a:r>
            <a:r>
              <a:rPr lang="en" sz="2600" dirty="0" err="1" smtClean="0"/>
              <a:t>”以收取送货费的方式支持业务运转</a:t>
            </a:r>
            <a:r>
              <a:rPr lang="zh-CN" altLang="en-US" sz="2600" dirty="0" smtClean="0"/>
              <a:t>，</a:t>
            </a:r>
            <a:r>
              <a:rPr lang="en" sz="2600" dirty="0" err="1" smtClean="0"/>
              <a:t>长期发展中依据用户需求提供增值服务从而盈利</a:t>
            </a:r>
            <a:endParaRPr sz="2600" dirty="0"/>
          </a:p>
        </p:txBody>
      </p:sp>
      <p:grpSp>
        <p:nvGrpSpPr>
          <p:cNvPr id="209" name="Google Shape;209;p22"/>
          <p:cNvGrpSpPr/>
          <p:nvPr/>
        </p:nvGrpSpPr>
        <p:grpSpPr>
          <a:xfrm>
            <a:off x="2462490" y="1983475"/>
            <a:ext cx="1895686" cy="1750675"/>
            <a:chOff x="3508800" y="2019027"/>
            <a:chExt cx="2126400" cy="1960223"/>
          </a:xfrm>
        </p:grpSpPr>
        <p:pic>
          <p:nvPicPr>
            <p:cNvPr id="210" name="Google Shape;210;p22"/>
            <p:cNvPicPr preferRelativeResize="0"/>
            <p:nvPr/>
          </p:nvPicPr>
          <p:blipFill>
            <a:blip r:embed="rId3">
              <a:alphaModFix/>
            </a:blip>
            <a:stretch>
              <a:fillRect/>
            </a:stretch>
          </p:blipFill>
          <p:spPr>
            <a:xfrm>
              <a:off x="3636675" y="2019027"/>
              <a:ext cx="1870650" cy="1767125"/>
            </a:xfrm>
            <a:prstGeom prst="rect">
              <a:avLst/>
            </a:prstGeom>
            <a:noFill/>
            <a:ln>
              <a:noFill/>
            </a:ln>
          </p:spPr>
        </p:pic>
        <p:sp>
          <p:nvSpPr>
            <p:cNvPr id="211" name="Google Shape;211;p22"/>
            <p:cNvSpPr txBox="1"/>
            <p:nvPr/>
          </p:nvSpPr>
          <p:spPr>
            <a:xfrm>
              <a:off x="3508800" y="3492350"/>
              <a:ext cx="21264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蓝莓宅急便</a:t>
              </a:r>
              <a:endParaRPr sz="2400" b="1">
                <a:solidFill>
                  <a:schemeClr val="dk1"/>
                </a:solidFill>
                <a:latin typeface="Oswald"/>
                <a:ea typeface="Oswald"/>
                <a:cs typeface="Oswald"/>
                <a:sym typeface="Oswald"/>
              </a:endParaRPr>
            </a:p>
          </p:txBody>
        </p:sp>
      </p:grpSp>
      <p:pic>
        <p:nvPicPr>
          <p:cNvPr id="212" name="Google Shape;212;p22"/>
          <p:cNvPicPr preferRelativeResize="0"/>
          <p:nvPr/>
        </p:nvPicPr>
        <p:blipFill>
          <a:blip r:embed="rId4">
            <a:alphaModFix/>
          </a:blip>
          <a:stretch>
            <a:fillRect/>
          </a:stretch>
        </p:blipFill>
        <p:spPr>
          <a:xfrm>
            <a:off x="5763500" y="2496313"/>
            <a:ext cx="661923" cy="724950"/>
          </a:xfrm>
          <a:prstGeom prst="rect">
            <a:avLst/>
          </a:prstGeom>
          <a:noFill/>
          <a:ln>
            <a:noFill/>
          </a:ln>
        </p:spPr>
      </p:pic>
      <p:cxnSp>
        <p:nvCxnSpPr>
          <p:cNvPr id="213" name="Google Shape;213;p22"/>
          <p:cNvCxnSpPr/>
          <p:nvPr/>
        </p:nvCxnSpPr>
        <p:spPr>
          <a:xfrm>
            <a:off x="4427247" y="2740475"/>
            <a:ext cx="1172400" cy="0"/>
          </a:xfrm>
          <a:prstGeom prst="straightConnector1">
            <a:avLst/>
          </a:prstGeom>
          <a:noFill/>
          <a:ln w="28575" cap="flat" cmpd="sng">
            <a:solidFill>
              <a:schemeClr val="dk1"/>
            </a:solidFill>
            <a:prstDash val="solid"/>
            <a:round/>
            <a:headEnd type="none" w="med" len="med"/>
            <a:tailEnd type="oval" w="med" len="med"/>
          </a:ln>
        </p:spPr>
      </p:cxnSp>
      <p:cxnSp>
        <p:nvCxnSpPr>
          <p:cNvPr id="214" name="Google Shape;214;p22"/>
          <p:cNvCxnSpPr/>
          <p:nvPr/>
        </p:nvCxnSpPr>
        <p:spPr>
          <a:xfrm>
            <a:off x="4416000" y="3145850"/>
            <a:ext cx="1194900" cy="0"/>
          </a:xfrm>
          <a:prstGeom prst="straightConnector1">
            <a:avLst/>
          </a:prstGeom>
          <a:noFill/>
          <a:ln w="28575" cap="flat" cmpd="sng">
            <a:solidFill>
              <a:schemeClr val="dk1"/>
            </a:solidFill>
            <a:prstDash val="solid"/>
            <a:round/>
            <a:headEnd type="oval" w="med" len="med"/>
            <a:tailEnd type="none" w="med" len="med"/>
          </a:ln>
        </p:spPr>
      </p:cxnSp>
      <p:pic>
        <p:nvPicPr>
          <p:cNvPr id="215" name="Google Shape;215;p22"/>
          <p:cNvPicPr preferRelativeResize="0"/>
          <p:nvPr/>
        </p:nvPicPr>
        <p:blipFill>
          <a:blip r:embed="rId5">
            <a:alphaModFix/>
          </a:blip>
          <a:stretch>
            <a:fillRect/>
          </a:stretch>
        </p:blipFill>
        <p:spPr>
          <a:xfrm>
            <a:off x="381882" y="3902274"/>
            <a:ext cx="587802" cy="522600"/>
          </a:xfrm>
          <a:prstGeom prst="rect">
            <a:avLst/>
          </a:prstGeom>
          <a:noFill/>
          <a:ln>
            <a:noFill/>
          </a:ln>
        </p:spPr>
      </p:pic>
      <p:pic>
        <p:nvPicPr>
          <p:cNvPr id="216" name="Google Shape;216;p22"/>
          <p:cNvPicPr preferRelativeResize="0"/>
          <p:nvPr/>
        </p:nvPicPr>
        <p:blipFill>
          <a:blip r:embed="rId6">
            <a:alphaModFix/>
          </a:blip>
          <a:stretch>
            <a:fillRect/>
          </a:stretch>
        </p:blipFill>
        <p:spPr>
          <a:xfrm>
            <a:off x="277909" y="1870950"/>
            <a:ext cx="795769" cy="625375"/>
          </a:xfrm>
          <a:prstGeom prst="rect">
            <a:avLst/>
          </a:prstGeom>
          <a:noFill/>
          <a:ln>
            <a:noFill/>
          </a:ln>
        </p:spPr>
      </p:pic>
      <p:sp>
        <p:nvSpPr>
          <p:cNvPr id="217" name="Google Shape;217;p22"/>
          <p:cNvSpPr txBox="1"/>
          <p:nvPr/>
        </p:nvSpPr>
        <p:spPr>
          <a:xfrm>
            <a:off x="4427250" y="2046750"/>
            <a:ext cx="1399800" cy="44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rage"/>
                <a:ea typeface="Average"/>
                <a:cs typeface="Average"/>
                <a:sym typeface="Average"/>
              </a:rPr>
              <a:t>个性化菜品/菜单推荐</a:t>
            </a:r>
            <a:endParaRPr>
              <a:solidFill>
                <a:schemeClr val="dk1"/>
              </a:solidFill>
              <a:latin typeface="Average"/>
              <a:ea typeface="Average"/>
              <a:cs typeface="Average"/>
              <a:sym typeface="Average"/>
            </a:endParaRPr>
          </a:p>
        </p:txBody>
      </p:sp>
      <p:sp>
        <p:nvSpPr>
          <p:cNvPr id="218" name="Google Shape;218;p22"/>
          <p:cNvSpPr txBox="1"/>
          <p:nvPr/>
        </p:nvSpPr>
        <p:spPr>
          <a:xfrm>
            <a:off x="4516060" y="3145850"/>
            <a:ext cx="1222200" cy="44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每月会员费</a:t>
            </a:r>
            <a:endParaRPr>
              <a:solidFill>
                <a:schemeClr val="dk1"/>
              </a:solidFill>
              <a:latin typeface="Average"/>
              <a:ea typeface="Average"/>
              <a:cs typeface="Average"/>
              <a:sym typeface="Average"/>
            </a:endParaRPr>
          </a:p>
        </p:txBody>
      </p:sp>
      <p:sp>
        <p:nvSpPr>
          <p:cNvPr id="219" name="Google Shape;219;p22"/>
          <p:cNvSpPr txBox="1"/>
          <p:nvPr/>
        </p:nvSpPr>
        <p:spPr>
          <a:xfrm rot="-1412">
            <a:off x="1106425" y="1515789"/>
            <a:ext cx="14610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rage"/>
                <a:ea typeface="Average"/>
                <a:cs typeface="Average"/>
                <a:sym typeface="Average"/>
              </a:rPr>
              <a:t>定向采购 - 供货</a:t>
            </a:r>
            <a:endParaRPr>
              <a:solidFill>
                <a:schemeClr val="dk1"/>
              </a:solidFill>
              <a:latin typeface="Average"/>
              <a:ea typeface="Average"/>
              <a:cs typeface="Average"/>
              <a:sym typeface="Average"/>
            </a:endParaRPr>
          </a:p>
        </p:txBody>
      </p:sp>
      <p:sp>
        <p:nvSpPr>
          <p:cNvPr id="220" name="Google Shape;220;p22"/>
          <p:cNvSpPr txBox="1"/>
          <p:nvPr/>
        </p:nvSpPr>
        <p:spPr>
          <a:xfrm rot="-1688">
            <a:off x="1240375" y="2414465"/>
            <a:ext cx="1222200" cy="44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rage"/>
                <a:ea typeface="Average"/>
                <a:cs typeface="Average"/>
                <a:sym typeface="Average"/>
              </a:rPr>
              <a:t>长期合作伙伴分成</a:t>
            </a:r>
            <a:endParaRPr>
              <a:solidFill>
                <a:schemeClr val="dk1"/>
              </a:solidFill>
              <a:latin typeface="Average"/>
              <a:ea typeface="Average"/>
              <a:cs typeface="Average"/>
              <a:sym typeface="Average"/>
            </a:endParaRPr>
          </a:p>
        </p:txBody>
      </p:sp>
      <p:sp>
        <p:nvSpPr>
          <p:cNvPr id="221" name="Google Shape;221;p22"/>
          <p:cNvSpPr txBox="1"/>
          <p:nvPr/>
        </p:nvSpPr>
        <p:spPr>
          <a:xfrm>
            <a:off x="9917725" y="2044200"/>
            <a:ext cx="73329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rage"/>
              <a:ea typeface="Average"/>
              <a:cs typeface="Average"/>
              <a:sym typeface="Average"/>
            </a:endParaRPr>
          </a:p>
        </p:txBody>
      </p:sp>
      <p:sp>
        <p:nvSpPr>
          <p:cNvPr id="222" name="Google Shape;222;p22"/>
          <p:cNvSpPr txBox="1"/>
          <p:nvPr/>
        </p:nvSpPr>
        <p:spPr>
          <a:xfrm>
            <a:off x="6941950" y="1591750"/>
            <a:ext cx="1968000" cy="29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verage"/>
                <a:ea typeface="Average"/>
                <a:cs typeface="Average"/>
                <a:sym typeface="Average"/>
              </a:rPr>
              <a:t>“蓝莓宅急便”会与各物业/小区合作以确保工作人员可以进行无接触发放。物业管理公司将会为该服务付费，以提高小区居民生活品质以及服务水品。</a:t>
            </a:r>
            <a:endParaRPr sz="1800">
              <a:solidFill>
                <a:schemeClr val="dk1"/>
              </a:solidFill>
              <a:latin typeface="Average"/>
              <a:ea typeface="Average"/>
              <a:cs typeface="Average"/>
              <a:sym typeface="Average"/>
            </a:endParaRPr>
          </a:p>
        </p:txBody>
      </p:sp>
      <p:cxnSp>
        <p:nvCxnSpPr>
          <p:cNvPr id="223" name="Google Shape;223;p22"/>
          <p:cNvCxnSpPr/>
          <p:nvPr/>
        </p:nvCxnSpPr>
        <p:spPr>
          <a:xfrm>
            <a:off x="1250722" y="1964688"/>
            <a:ext cx="1172400" cy="0"/>
          </a:xfrm>
          <a:prstGeom prst="straightConnector1">
            <a:avLst/>
          </a:prstGeom>
          <a:noFill/>
          <a:ln w="28575" cap="flat" cmpd="sng">
            <a:solidFill>
              <a:schemeClr val="dk1"/>
            </a:solidFill>
            <a:prstDash val="solid"/>
            <a:round/>
            <a:headEnd type="none" w="med" len="med"/>
            <a:tailEnd type="oval" w="med" len="med"/>
          </a:ln>
        </p:spPr>
      </p:cxnSp>
      <p:cxnSp>
        <p:nvCxnSpPr>
          <p:cNvPr id="224" name="Google Shape;224;p22"/>
          <p:cNvCxnSpPr/>
          <p:nvPr/>
        </p:nvCxnSpPr>
        <p:spPr>
          <a:xfrm>
            <a:off x="1239475" y="2370063"/>
            <a:ext cx="1194900" cy="0"/>
          </a:xfrm>
          <a:prstGeom prst="straightConnector1">
            <a:avLst/>
          </a:prstGeom>
          <a:noFill/>
          <a:ln w="28575" cap="flat" cmpd="sng">
            <a:solidFill>
              <a:schemeClr val="dk1"/>
            </a:solidFill>
            <a:prstDash val="solid"/>
            <a:round/>
            <a:headEnd type="oval" w="med" len="med"/>
            <a:tailEnd type="none" w="med" len="med"/>
          </a:ln>
        </p:spPr>
      </p:cxnSp>
      <p:sp>
        <p:nvSpPr>
          <p:cNvPr id="225" name="Google Shape;225;p22"/>
          <p:cNvSpPr txBox="1"/>
          <p:nvPr/>
        </p:nvSpPr>
        <p:spPr>
          <a:xfrm rot="-1412">
            <a:off x="1106432" y="3510191"/>
            <a:ext cx="1461000" cy="4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定向采购 - 运输</a:t>
            </a:r>
            <a:endParaRPr>
              <a:solidFill>
                <a:schemeClr val="dk1"/>
              </a:solidFill>
              <a:latin typeface="Average"/>
              <a:ea typeface="Average"/>
              <a:cs typeface="Average"/>
              <a:sym typeface="Average"/>
            </a:endParaRPr>
          </a:p>
        </p:txBody>
      </p:sp>
      <p:cxnSp>
        <p:nvCxnSpPr>
          <p:cNvPr id="226" name="Google Shape;226;p22"/>
          <p:cNvCxnSpPr/>
          <p:nvPr/>
        </p:nvCxnSpPr>
        <p:spPr>
          <a:xfrm>
            <a:off x="1250722" y="3955988"/>
            <a:ext cx="1172400" cy="0"/>
          </a:xfrm>
          <a:prstGeom prst="straightConnector1">
            <a:avLst/>
          </a:prstGeom>
          <a:noFill/>
          <a:ln w="28575" cap="flat" cmpd="sng">
            <a:solidFill>
              <a:schemeClr val="dk1"/>
            </a:solidFill>
            <a:prstDash val="solid"/>
            <a:round/>
            <a:headEnd type="none" w="med" len="med"/>
            <a:tailEnd type="oval" w="med" len="med"/>
          </a:ln>
        </p:spPr>
      </p:cxnSp>
      <p:cxnSp>
        <p:nvCxnSpPr>
          <p:cNvPr id="227" name="Google Shape;227;p22"/>
          <p:cNvCxnSpPr/>
          <p:nvPr/>
        </p:nvCxnSpPr>
        <p:spPr>
          <a:xfrm>
            <a:off x="1239475" y="4349538"/>
            <a:ext cx="1194900" cy="0"/>
          </a:xfrm>
          <a:prstGeom prst="straightConnector1">
            <a:avLst/>
          </a:prstGeom>
          <a:noFill/>
          <a:ln w="28575" cap="flat" cmpd="sng">
            <a:solidFill>
              <a:schemeClr val="dk1"/>
            </a:solidFill>
            <a:prstDash val="solid"/>
            <a:round/>
            <a:headEnd type="oval" w="med" len="med"/>
            <a:tailEnd type="none" w="med" len="med"/>
          </a:ln>
        </p:spPr>
      </p:cxnSp>
      <p:sp>
        <p:nvSpPr>
          <p:cNvPr id="228" name="Google Shape;228;p22"/>
          <p:cNvSpPr txBox="1"/>
          <p:nvPr/>
        </p:nvSpPr>
        <p:spPr>
          <a:xfrm rot="-1412">
            <a:off x="1163282" y="4349841"/>
            <a:ext cx="1461000" cy="44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rage"/>
                <a:ea typeface="Average"/>
                <a:cs typeface="Average"/>
                <a:sym typeface="Average"/>
              </a:rPr>
              <a:t>运输费</a:t>
            </a:r>
            <a:endParaRPr>
              <a:solidFill>
                <a:schemeClr val="dk1"/>
              </a:solidFill>
              <a:latin typeface="Average"/>
              <a:ea typeface="Average"/>
              <a:cs typeface="Average"/>
              <a:sym typeface="Average"/>
            </a:endParaRPr>
          </a:p>
        </p:txBody>
      </p:sp>
      <p:cxnSp>
        <p:nvCxnSpPr>
          <p:cNvPr id="229" name="Google Shape;229;p22"/>
          <p:cNvCxnSpPr/>
          <p:nvPr/>
        </p:nvCxnSpPr>
        <p:spPr>
          <a:xfrm>
            <a:off x="6666000" y="1651150"/>
            <a:ext cx="0" cy="2993400"/>
          </a:xfrm>
          <a:prstGeom prst="straightConnector1">
            <a:avLst/>
          </a:prstGeom>
          <a:noFill/>
          <a:ln w="28575" cap="flat" cmpd="sng">
            <a:solidFill>
              <a:schemeClr val="accent5"/>
            </a:solidFill>
            <a:prstDash val="dash"/>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ctrTitle" idx="4294967295"/>
          </p:nvPr>
        </p:nvSpPr>
        <p:spPr>
          <a:xfrm>
            <a:off x="311725" y="347875"/>
            <a:ext cx="7801500" cy="7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小组成员简介</a:t>
            </a:r>
            <a:endParaRPr sz="2600"/>
          </a:p>
        </p:txBody>
      </p:sp>
      <p:pic>
        <p:nvPicPr>
          <p:cNvPr id="69" name="Google Shape;69;p14"/>
          <p:cNvPicPr preferRelativeResize="0"/>
          <p:nvPr/>
        </p:nvPicPr>
        <p:blipFill rotWithShape="1">
          <a:blip r:embed="rId3">
            <a:alphaModFix/>
          </a:blip>
          <a:srcRect/>
          <a:stretch/>
        </p:blipFill>
        <p:spPr>
          <a:xfrm>
            <a:off x="650975" y="1139175"/>
            <a:ext cx="1714800" cy="1714500"/>
          </a:xfrm>
          <a:prstGeom prst="ellipse">
            <a:avLst/>
          </a:prstGeom>
          <a:noFill/>
          <a:ln>
            <a:noFill/>
          </a:ln>
        </p:spPr>
      </p:pic>
      <p:sp>
        <p:nvSpPr>
          <p:cNvPr id="70" name="Google Shape;70;p14"/>
          <p:cNvSpPr txBox="1"/>
          <p:nvPr/>
        </p:nvSpPr>
        <p:spPr>
          <a:xfrm>
            <a:off x="346550" y="3072400"/>
            <a:ext cx="2252400" cy="9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Average"/>
                <a:ea typeface="Average"/>
                <a:cs typeface="Average"/>
                <a:sym typeface="Average"/>
              </a:rPr>
              <a:t>Siyu</a:t>
            </a:r>
            <a:endParaRPr sz="1800" b="1">
              <a:solidFill>
                <a:srgbClr val="FFFFFF"/>
              </a:solidFill>
              <a:latin typeface="Average"/>
              <a:ea typeface="Average"/>
              <a:cs typeface="Average"/>
              <a:sym typeface="Average"/>
            </a:endParaRPr>
          </a:p>
          <a:p>
            <a:pPr marL="0" lvl="0" indent="0" algn="l" rtl="0">
              <a:spcBef>
                <a:spcPts val="0"/>
              </a:spcBef>
              <a:spcAft>
                <a:spcPts val="0"/>
              </a:spcAft>
              <a:buNone/>
            </a:pPr>
            <a:endParaRPr>
              <a:solidFill>
                <a:srgbClr val="FFE599"/>
              </a:solidFill>
              <a:latin typeface="Average"/>
              <a:ea typeface="Average"/>
              <a:cs typeface="Average"/>
              <a:sym typeface="Average"/>
            </a:endParaRPr>
          </a:p>
          <a:p>
            <a:pPr marL="0" lvl="0" indent="0" algn="ctr" rtl="0">
              <a:spcBef>
                <a:spcPts val="0"/>
              </a:spcBef>
              <a:spcAft>
                <a:spcPts val="0"/>
              </a:spcAft>
              <a:buNone/>
            </a:pPr>
            <a:r>
              <a:rPr lang="en">
                <a:solidFill>
                  <a:srgbClr val="FFE599"/>
                </a:solidFill>
                <a:latin typeface="Average"/>
                <a:ea typeface="Average"/>
                <a:cs typeface="Average"/>
                <a:sym typeface="Average"/>
              </a:rPr>
              <a:t>想要转产品的咨询顾问</a:t>
            </a:r>
            <a:endParaRPr>
              <a:solidFill>
                <a:srgbClr val="FFE599"/>
              </a:solidFill>
              <a:latin typeface="Average"/>
              <a:ea typeface="Average"/>
              <a:cs typeface="Average"/>
              <a:sym typeface="Average"/>
            </a:endParaRPr>
          </a:p>
          <a:p>
            <a:pPr marL="0" lvl="0" indent="0" algn="ctr" rtl="0">
              <a:spcBef>
                <a:spcPts val="0"/>
              </a:spcBef>
              <a:spcAft>
                <a:spcPts val="0"/>
              </a:spcAft>
              <a:buNone/>
            </a:pPr>
            <a:r>
              <a:rPr lang="en">
                <a:solidFill>
                  <a:srgbClr val="FFE599"/>
                </a:solidFill>
                <a:latin typeface="Average"/>
                <a:ea typeface="Average"/>
                <a:cs typeface="Average"/>
                <a:sym typeface="Average"/>
              </a:rPr>
              <a:t>擅长日语卡拉OK和Just Dance</a:t>
            </a:r>
            <a:endParaRPr>
              <a:solidFill>
                <a:srgbClr val="FFE599"/>
              </a:solidFill>
              <a:latin typeface="Average"/>
              <a:ea typeface="Average"/>
              <a:cs typeface="Average"/>
              <a:sym typeface="Average"/>
            </a:endParaRPr>
          </a:p>
          <a:p>
            <a:pPr marL="0" lvl="0" indent="0" algn="ctr" rtl="0">
              <a:spcBef>
                <a:spcPts val="0"/>
              </a:spcBef>
              <a:spcAft>
                <a:spcPts val="0"/>
              </a:spcAft>
              <a:buNone/>
            </a:pPr>
            <a:endParaRPr>
              <a:solidFill>
                <a:srgbClr val="FFE599"/>
              </a:solidFill>
              <a:latin typeface="Average"/>
              <a:ea typeface="Average"/>
              <a:cs typeface="Average"/>
              <a:sym typeface="Average"/>
            </a:endParaRPr>
          </a:p>
        </p:txBody>
      </p:sp>
      <p:pic>
        <p:nvPicPr>
          <p:cNvPr id="71" name="Google Shape;71;p14"/>
          <p:cNvPicPr preferRelativeResize="0"/>
          <p:nvPr/>
        </p:nvPicPr>
        <p:blipFill rotWithShape="1">
          <a:blip r:embed="rId4">
            <a:alphaModFix/>
          </a:blip>
          <a:srcRect l="5563" t="32849" r="5563"/>
          <a:stretch/>
        </p:blipFill>
        <p:spPr>
          <a:xfrm>
            <a:off x="3530875" y="1139175"/>
            <a:ext cx="1756500" cy="1769400"/>
          </a:xfrm>
          <a:prstGeom prst="ellipse">
            <a:avLst/>
          </a:prstGeom>
          <a:noFill/>
          <a:ln>
            <a:noFill/>
          </a:ln>
        </p:spPr>
      </p:pic>
      <p:sp>
        <p:nvSpPr>
          <p:cNvPr id="72" name="Google Shape;72;p14"/>
          <p:cNvSpPr txBox="1"/>
          <p:nvPr/>
        </p:nvSpPr>
        <p:spPr>
          <a:xfrm>
            <a:off x="3201625" y="3078703"/>
            <a:ext cx="2326500" cy="9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Average"/>
                <a:ea typeface="Average"/>
                <a:cs typeface="Average"/>
                <a:sym typeface="Average"/>
              </a:rPr>
              <a:t>Helen</a:t>
            </a:r>
            <a:endParaRPr sz="1800" b="1">
              <a:solidFill>
                <a:srgbClr val="FFFFFF"/>
              </a:solidFill>
              <a:latin typeface="Average"/>
              <a:ea typeface="Average"/>
              <a:cs typeface="Average"/>
              <a:sym typeface="Average"/>
            </a:endParaRPr>
          </a:p>
          <a:p>
            <a:pPr marL="0" lvl="0" indent="0" algn="ctr" rtl="0">
              <a:spcBef>
                <a:spcPts val="0"/>
              </a:spcBef>
              <a:spcAft>
                <a:spcPts val="0"/>
              </a:spcAft>
              <a:buNone/>
            </a:pPr>
            <a:endParaRPr>
              <a:solidFill>
                <a:srgbClr val="FFE599"/>
              </a:solidFill>
              <a:latin typeface="Average"/>
              <a:ea typeface="Average"/>
              <a:cs typeface="Average"/>
              <a:sym typeface="Average"/>
            </a:endParaRPr>
          </a:p>
          <a:p>
            <a:pPr marL="0" lvl="0" indent="0" algn="ctr" rtl="0">
              <a:spcBef>
                <a:spcPts val="0"/>
              </a:spcBef>
              <a:spcAft>
                <a:spcPts val="0"/>
              </a:spcAft>
              <a:buNone/>
            </a:pPr>
            <a:r>
              <a:rPr lang="en">
                <a:solidFill>
                  <a:srgbClr val="FFE599"/>
                </a:solidFill>
                <a:latin typeface="Average"/>
                <a:ea typeface="Average"/>
                <a:cs typeface="Average"/>
                <a:sym typeface="Average"/>
              </a:rPr>
              <a:t>满脑子除了吃喝玩乐就不想别的咨询顾问，喜欢跳伞和蹦极跳</a:t>
            </a:r>
            <a:endParaRPr b="1">
              <a:solidFill>
                <a:srgbClr val="FFE599"/>
              </a:solidFill>
              <a:latin typeface="Average"/>
              <a:ea typeface="Average"/>
              <a:cs typeface="Average"/>
              <a:sym typeface="Average"/>
            </a:endParaRPr>
          </a:p>
        </p:txBody>
      </p:sp>
      <p:sp>
        <p:nvSpPr>
          <p:cNvPr id="73" name="Google Shape;73;p14"/>
          <p:cNvSpPr txBox="1"/>
          <p:nvPr/>
        </p:nvSpPr>
        <p:spPr>
          <a:xfrm>
            <a:off x="6034500" y="3072400"/>
            <a:ext cx="2252400" cy="9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Average"/>
                <a:ea typeface="Average"/>
                <a:cs typeface="Average"/>
                <a:sym typeface="Average"/>
              </a:rPr>
              <a:t>Shulu</a:t>
            </a:r>
            <a:endParaRPr sz="1800" b="1">
              <a:solidFill>
                <a:srgbClr val="FFFFFF"/>
              </a:solidFill>
              <a:latin typeface="Average"/>
              <a:ea typeface="Average"/>
              <a:cs typeface="Average"/>
              <a:sym typeface="Average"/>
            </a:endParaRPr>
          </a:p>
          <a:p>
            <a:pPr marL="0" lvl="0" indent="0" algn="ctr" rtl="0">
              <a:spcBef>
                <a:spcPts val="0"/>
              </a:spcBef>
              <a:spcAft>
                <a:spcPts val="0"/>
              </a:spcAft>
              <a:buNone/>
            </a:pPr>
            <a:endParaRPr>
              <a:solidFill>
                <a:srgbClr val="FFE599"/>
              </a:solidFill>
              <a:latin typeface="Average"/>
              <a:ea typeface="Average"/>
              <a:cs typeface="Average"/>
              <a:sym typeface="Average"/>
            </a:endParaRPr>
          </a:p>
          <a:p>
            <a:pPr marL="0" lvl="0" indent="0" algn="ctr" rtl="0">
              <a:spcBef>
                <a:spcPts val="0"/>
              </a:spcBef>
              <a:spcAft>
                <a:spcPts val="0"/>
              </a:spcAft>
              <a:buNone/>
            </a:pPr>
            <a:r>
              <a:rPr lang="en">
                <a:solidFill>
                  <a:srgbClr val="FFE599"/>
                </a:solidFill>
                <a:latin typeface="Average"/>
                <a:ea typeface="Average"/>
                <a:cs typeface="Average"/>
                <a:sym typeface="Average"/>
              </a:rPr>
              <a:t>仍在学习道路上修炼的研究生，喜欢桌球和滑雪</a:t>
            </a:r>
            <a:endParaRPr>
              <a:solidFill>
                <a:srgbClr val="FFE599"/>
              </a:solidFill>
              <a:latin typeface="Average"/>
              <a:ea typeface="Average"/>
              <a:cs typeface="Average"/>
              <a:sym typeface="Average"/>
            </a:endParaRPr>
          </a:p>
        </p:txBody>
      </p:sp>
      <p:pic>
        <p:nvPicPr>
          <p:cNvPr id="74" name="Google Shape;74;p14"/>
          <p:cNvPicPr preferRelativeResize="0"/>
          <p:nvPr/>
        </p:nvPicPr>
        <p:blipFill rotWithShape="1">
          <a:blip r:embed="rId5">
            <a:alphaModFix/>
          </a:blip>
          <a:srcRect t="5341" b="5332"/>
          <a:stretch/>
        </p:blipFill>
        <p:spPr>
          <a:xfrm>
            <a:off x="6208200" y="1034050"/>
            <a:ext cx="1905000" cy="18744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让我们进入两位在疫情爆发中心的普通民众的生活......</a:t>
            </a:r>
            <a:endParaRPr sz="2600"/>
          </a:p>
        </p:txBody>
      </p:sp>
      <p:sp>
        <p:nvSpPr>
          <p:cNvPr id="80" name="Google Shape;80;p15"/>
          <p:cNvSpPr txBox="1">
            <a:spLocks noGrp="1"/>
          </p:cNvSpPr>
          <p:nvPr>
            <p:ph type="body" idx="1"/>
          </p:nvPr>
        </p:nvSpPr>
        <p:spPr>
          <a:xfrm>
            <a:off x="311700" y="1304875"/>
            <a:ext cx="4260300" cy="25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韩英</a:t>
            </a:r>
            <a:endParaRPr>
              <a:solidFill>
                <a:srgbClr val="FFFFFF"/>
              </a:solidFill>
            </a:endParaRPr>
          </a:p>
          <a:p>
            <a:pPr marL="0" lvl="0" indent="0" algn="l" rtl="0">
              <a:spcBef>
                <a:spcPts val="1600"/>
              </a:spcBef>
              <a:spcAft>
                <a:spcPts val="0"/>
              </a:spcAft>
              <a:buNone/>
            </a:pPr>
            <a:r>
              <a:rPr lang="en" sz="1500">
                <a:solidFill>
                  <a:srgbClr val="FCE5CD"/>
                </a:solidFill>
              </a:rPr>
              <a:t>40岁，三口之家的妈妈。</a:t>
            </a:r>
            <a:r>
              <a:rPr lang="en" sz="1400">
                <a:solidFill>
                  <a:srgbClr val="FCE5CD"/>
                </a:solidFill>
                <a:latin typeface="Arial"/>
                <a:ea typeface="Arial"/>
                <a:cs typeface="Arial"/>
                <a:sym typeface="Arial"/>
              </a:rPr>
              <a:t>是广大消费者，尤其在疫情严重地区消费者的缩影</a:t>
            </a:r>
            <a:endParaRPr sz="1400">
              <a:solidFill>
                <a:srgbClr val="FCE5CD"/>
              </a:solidFill>
              <a:latin typeface="Arial"/>
              <a:ea typeface="Arial"/>
              <a:cs typeface="Arial"/>
              <a:sym typeface="Arial"/>
            </a:endParaRPr>
          </a:p>
          <a:p>
            <a:pPr marL="0" lvl="0" indent="0" algn="l" rtl="0">
              <a:spcBef>
                <a:spcPts val="1600"/>
              </a:spcBef>
              <a:spcAft>
                <a:spcPts val="1600"/>
              </a:spcAft>
              <a:buNone/>
            </a:pPr>
            <a:endParaRPr sz="1500">
              <a:solidFill>
                <a:srgbClr val="FFFFFF"/>
              </a:solidFill>
            </a:endParaRPr>
          </a:p>
        </p:txBody>
      </p:sp>
      <p:sp>
        <p:nvSpPr>
          <p:cNvPr id="81" name="Google Shape;81;p15"/>
          <p:cNvSpPr txBox="1">
            <a:spLocks noGrp="1"/>
          </p:cNvSpPr>
          <p:nvPr>
            <p:ph type="body" idx="1"/>
          </p:nvPr>
        </p:nvSpPr>
        <p:spPr>
          <a:xfrm>
            <a:off x="4756350" y="1304875"/>
            <a:ext cx="4075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李磊</a:t>
            </a:r>
            <a:endParaRPr>
              <a:solidFill>
                <a:srgbClr val="FFFFFF"/>
              </a:solidFill>
            </a:endParaRPr>
          </a:p>
          <a:p>
            <a:pPr marL="0" lvl="0" indent="0" algn="l" rtl="0">
              <a:spcBef>
                <a:spcPts val="1600"/>
              </a:spcBef>
              <a:spcAft>
                <a:spcPts val="0"/>
              </a:spcAft>
              <a:buNone/>
            </a:pPr>
            <a:r>
              <a:rPr lang="en" sz="1500">
                <a:solidFill>
                  <a:srgbClr val="FCE5CD"/>
                </a:solidFill>
              </a:rPr>
              <a:t>47岁，五口之家的爸爸。</a:t>
            </a:r>
            <a:r>
              <a:rPr lang="en" sz="1400">
                <a:solidFill>
                  <a:srgbClr val="FCE5CD"/>
                </a:solidFill>
                <a:latin typeface="Arial"/>
                <a:ea typeface="Arial"/>
                <a:cs typeface="Arial"/>
                <a:sym typeface="Arial"/>
              </a:rPr>
              <a:t>是疫情期间维持生计变得更加困难的菜农/摊贩等等劳动者的缩影</a:t>
            </a:r>
            <a:endParaRPr sz="1400">
              <a:solidFill>
                <a:srgbClr val="FCE5CD"/>
              </a:solidFill>
              <a:latin typeface="Arial"/>
              <a:ea typeface="Arial"/>
              <a:cs typeface="Arial"/>
              <a:sym typeface="Arial"/>
            </a:endParaRPr>
          </a:p>
          <a:p>
            <a:pPr marL="0" lvl="0" indent="0" algn="l" rtl="0">
              <a:spcBef>
                <a:spcPts val="1600"/>
              </a:spcBef>
              <a:spcAft>
                <a:spcPts val="0"/>
              </a:spcAft>
              <a:buNone/>
            </a:pPr>
            <a:endParaRPr sz="1500">
              <a:solidFill>
                <a:srgbClr val="FFFFFF"/>
              </a:solidFill>
            </a:endParaRPr>
          </a:p>
          <a:p>
            <a:pPr marL="0" lvl="0" indent="0" algn="l" rtl="0">
              <a:spcBef>
                <a:spcPts val="1600"/>
              </a:spcBef>
              <a:spcAft>
                <a:spcPts val="1600"/>
              </a:spcAft>
              <a:buNone/>
            </a:pPr>
            <a:endParaRPr/>
          </a:p>
        </p:txBody>
      </p:sp>
      <p:sp>
        <p:nvSpPr>
          <p:cNvPr id="82" name="Google Shape;82;p15"/>
          <p:cNvSpPr txBox="1">
            <a:spLocks noGrp="1"/>
          </p:cNvSpPr>
          <p:nvPr>
            <p:ph type="body" idx="1"/>
          </p:nvPr>
        </p:nvSpPr>
        <p:spPr>
          <a:xfrm>
            <a:off x="367625" y="3141250"/>
            <a:ext cx="4260300" cy="8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rgbClr val="DD7E6B"/>
                </a:solidFill>
              </a:rPr>
              <a:t>“</a:t>
            </a:r>
            <a:r>
              <a:rPr lang="en" sz="2200" b="1">
                <a:solidFill>
                  <a:srgbClr val="DD7E6B"/>
                </a:solidFill>
              </a:rPr>
              <a:t>想要买到物美价廉，新鲜多样的生鲜水果太难了</a:t>
            </a:r>
            <a:r>
              <a:rPr lang="en" sz="2700" b="1">
                <a:solidFill>
                  <a:srgbClr val="DD7E6B"/>
                </a:solidFill>
              </a:rPr>
              <a:t>”</a:t>
            </a:r>
            <a:endParaRPr sz="1900">
              <a:solidFill>
                <a:srgbClr val="DD7E6B"/>
              </a:solidFill>
            </a:endParaRPr>
          </a:p>
        </p:txBody>
      </p:sp>
      <p:sp>
        <p:nvSpPr>
          <p:cNvPr id="83" name="Google Shape;83;p15"/>
          <p:cNvSpPr txBox="1">
            <a:spLocks noGrp="1"/>
          </p:cNvSpPr>
          <p:nvPr>
            <p:ph type="body" idx="1"/>
          </p:nvPr>
        </p:nvSpPr>
        <p:spPr>
          <a:xfrm>
            <a:off x="4882175" y="3141250"/>
            <a:ext cx="3839400" cy="89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a:solidFill>
                  <a:srgbClr val="DD7E6B"/>
                </a:solidFill>
              </a:rPr>
              <a:t>“</a:t>
            </a:r>
            <a:r>
              <a:rPr lang="en" sz="2200" b="1">
                <a:solidFill>
                  <a:srgbClr val="DD7E6B"/>
                </a:solidFill>
                <a:latin typeface="Arial"/>
                <a:ea typeface="Arial"/>
                <a:cs typeface="Arial"/>
                <a:sym typeface="Arial"/>
              </a:rPr>
              <a:t>我没法卖啊，收了这么多菜卖不出去，都放烂了</a:t>
            </a:r>
            <a:r>
              <a:rPr lang="en" sz="2700" b="1">
                <a:solidFill>
                  <a:srgbClr val="DD7E6B"/>
                </a:solidFill>
              </a:rPr>
              <a:t>”</a:t>
            </a:r>
            <a:endParaRPr sz="2200" b="1">
              <a:solidFill>
                <a:srgbClr val="DD7E6B"/>
              </a:solidFill>
              <a:latin typeface="Arial"/>
              <a:ea typeface="Arial"/>
              <a:cs typeface="Arial"/>
              <a:sym typeface="Arial"/>
            </a:endParaRPr>
          </a:p>
          <a:p>
            <a:pPr marL="0" lvl="0" indent="0" algn="l" rtl="0">
              <a:spcBef>
                <a:spcPts val="0"/>
              </a:spcBef>
              <a:spcAft>
                <a:spcPts val="1600"/>
              </a:spcAft>
              <a:buNone/>
            </a:pPr>
            <a:endParaRPr sz="2700" b="1">
              <a:solidFill>
                <a:srgbClr val="DD7E6B"/>
              </a:solidFill>
            </a:endParaRPr>
          </a:p>
        </p:txBody>
      </p:sp>
      <p:cxnSp>
        <p:nvCxnSpPr>
          <p:cNvPr id="84" name="Google Shape;84;p15"/>
          <p:cNvCxnSpPr/>
          <p:nvPr/>
        </p:nvCxnSpPr>
        <p:spPr>
          <a:xfrm>
            <a:off x="4640325" y="1189375"/>
            <a:ext cx="0" cy="34524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随着不敢出门的人们纷纷涌向买菜APP，生鲜电商平台们全面宣告供不应求...</a:t>
            </a:r>
            <a:endParaRPr sz="2600"/>
          </a:p>
        </p:txBody>
      </p:sp>
      <p:grpSp>
        <p:nvGrpSpPr>
          <p:cNvPr id="90" name="Google Shape;90;p16"/>
          <p:cNvGrpSpPr/>
          <p:nvPr/>
        </p:nvGrpSpPr>
        <p:grpSpPr>
          <a:xfrm>
            <a:off x="5956375" y="1603850"/>
            <a:ext cx="2876025" cy="1121100"/>
            <a:chOff x="5956375" y="1603850"/>
            <a:chExt cx="2876025" cy="1121100"/>
          </a:xfrm>
        </p:grpSpPr>
        <p:cxnSp>
          <p:nvCxnSpPr>
            <p:cNvPr id="91" name="Google Shape;91;p16"/>
            <p:cNvCxnSpPr/>
            <p:nvPr/>
          </p:nvCxnSpPr>
          <p:spPr>
            <a:xfrm>
              <a:off x="5956375" y="1617800"/>
              <a:ext cx="0" cy="1093200"/>
            </a:xfrm>
            <a:prstGeom prst="straightConnector1">
              <a:avLst/>
            </a:prstGeom>
            <a:noFill/>
            <a:ln w="76200" cap="flat" cmpd="sng">
              <a:solidFill>
                <a:schemeClr val="accent5"/>
              </a:solidFill>
              <a:prstDash val="solid"/>
              <a:round/>
              <a:headEnd type="none" w="med" len="med"/>
              <a:tailEnd type="none" w="med" len="med"/>
            </a:ln>
          </p:spPr>
        </p:cxnSp>
        <p:sp>
          <p:nvSpPr>
            <p:cNvPr id="92" name="Google Shape;92;p16"/>
            <p:cNvSpPr txBox="1"/>
            <p:nvPr/>
          </p:nvSpPr>
          <p:spPr>
            <a:xfrm>
              <a:off x="6166600" y="1603850"/>
              <a:ext cx="2665800" cy="112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i="1">
                  <a:solidFill>
                    <a:schemeClr val="dk1"/>
                  </a:solidFill>
                  <a:latin typeface="Oswald"/>
                  <a:ea typeface="Oswald"/>
                  <a:cs typeface="Oswald"/>
                  <a:sym typeface="Oswald"/>
                </a:rPr>
                <a:t>“我们基本上不用线上买菜因为我们都抢不到菜。一般到最后都是靠志愿者才能买到菜“</a:t>
              </a:r>
              <a:endParaRPr i="1">
                <a:solidFill>
                  <a:schemeClr val="dk1"/>
                </a:solidFill>
                <a:latin typeface="Oswald"/>
                <a:ea typeface="Oswald"/>
                <a:cs typeface="Oswald"/>
                <a:sym typeface="Oswald"/>
              </a:endParaRPr>
            </a:p>
            <a:p>
              <a:pPr marL="0" lvl="0" indent="0" algn="l" rtl="0">
                <a:spcBef>
                  <a:spcPts val="0"/>
                </a:spcBef>
                <a:spcAft>
                  <a:spcPts val="0"/>
                </a:spcAft>
                <a:buNone/>
              </a:pPr>
              <a:r>
                <a:rPr lang="en" sz="1200">
                  <a:solidFill>
                    <a:schemeClr val="dk1"/>
                  </a:solidFill>
                  <a:latin typeface="Oswald"/>
                  <a:ea typeface="Oswald"/>
                  <a:cs typeface="Oswald"/>
                  <a:sym typeface="Oswald"/>
                </a:rPr>
                <a:t>MR.L 定位武汉</a:t>
              </a:r>
              <a:endParaRPr>
                <a:solidFill>
                  <a:schemeClr val="dk1"/>
                </a:solidFill>
                <a:latin typeface="Oswald"/>
                <a:ea typeface="Oswald"/>
                <a:cs typeface="Oswald"/>
                <a:sym typeface="Oswald"/>
              </a:endParaRPr>
            </a:p>
          </p:txBody>
        </p:sp>
      </p:grpSp>
      <p:grpSp>
        <p:nvGrpSpPr>
          <p:cNvPr id="93" name="Google Shape;93;p16"/>
          <p:cNvGrpSpPr/>
          <p:nvPr/>
        </p:nvGrpSpPr>
        <p:grpSpPr>
          <a:xfrm>
            <a:off x="5956375" y="2877525"/>
            <a:ext cx="2876025" cy="818627"/>
            <a:chOff x="5956375" y="1603850"/>
            <a:chExt cx="2876025" cy="1121100"/>
          </a:xfrm>
        </p:grpSpPr>
        <p:cxnSp>
          <p:nvCxnSpPr>
            <p:cNvPr id="94" name="Google Shape;94;p16"/>
            <p:cNvCxnSpPr/>
            <p:nvPr/>
          </p:nvCxnSpPr>
          <p:spPr>
            <a:xfrm>
              <a:off x="5956375" y="1617800"/>
              <a:ext cx="0" cy="1093200"/>
            </a:xfrm>
            <a:prstGeom prst="straightConnector1">
              <a:avLst/>
            </a:prstGeom>
            <a:noFill/>
            <a:ln w="76200" cap="flat" cmpd="sng">
              <a:solidFill>
                <a:schemeClr val="accent5"/>
              </a:solidFill>
              <a:prstDash val="solid"/>
              <a:round/>
              <a:headEnd type="none" w="med" len="med"/>
              <a:tailEnd type="none" w="med" len="med"/>
            </a:ln>
          </p:spPr>
        </p:cxnSp>
        <p:sp>
          <p:nvSpPr>
            <p:cNvPr id="95" name="Google Shape;95;p16"/>
            <p:cNvSpPr txBox="1"/>
            <p:nvPr/>
          </p:nvSpPr>
          <p:spPr>
            <a:xfrm>
              <a:off x="6166600" y="1603850"/>
              <a:ext cx="2665800" cy="112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i="1">
                  <a:solidFill>
                    <a:schemeClr val="dk1"/>
                  </a:solidFill>
                  <a:latin typeface="Oswald"/>
                  <a:ea typeface="Oswald"/>
                  <a:cs typeface="Oswald"/>
                  <a:sym typeface="Oswald"/>
                </a:rPr>
                <a:t>“线上买的菜有时候不太新鲜。运送费用还比非疫情时期翻倍“</a:t>
              </a:r>
              <a:endParaRPr i="1">
                <a:solidFill>
                  <a:schemeClr val="dk1"/>
                </a:solidFill>
                <a:latin typeface="Oswald"/>
                <a:ea typeface="Oswald"/>
                <a:cs typeface="Oswald"/>
                <a:sym typeface="Oswald"/>
              </a:endParaRPr>
            </a:p>
            <a:p>
              <a:pPr marL="0" lvl="0" indent="0" algn="l" rtl="0">
                <a:spcBef>
                  <a:spcPts val="0"/>
                </a:spcBef>
                <a:spcAft>
                  <a:spcPts val="0"/>
                </a:spcAft>
                <a:buNone/>
              </a:pPr>
              <a:r>
                <a:rPr lang="en" sz="1200">
                  <a:solidFill>
                    <a:schemeClr val="dk1"/>
                  </a:solidFill>
                  <a:latin typeface="Oswald"/>
                  <a:ea typeface="Oswald"/>
                  <a:cs typeface="Oswald"/>
                  <a:sym typeface="Oswald"/>
                </a:rPr>
                <a:t>MR.W 定位北京</a:t>
              </a:r>
              <a:endParaRPr>
                <a:solidFill>
                  <a:schemeClr val="dk1"/>
                </a:solidFill>
                <a:latin typeface="Oswald"/>
                <a:ea typeface="Oswald"/>
                <a:cs typeface="Oswald"/>
                <a:sym typeface="Oswald"/>
              </a:endParaRPr>
            </a:p>
          </p:txBody>
        </p:sp>
      </p:grpSp>
      <p:pic>
        <p:nvPicPr>
          <p:cNvPr id="96" name="Google Shape;96;p16"/>
          <p:cNvPicPr preferRelativeResize="0"/>
          <p:nvPr/>
        </p:nvPicPr>
        <p:blipFill rotWithShape="1">
          <a:blip r:embed="rId3">
            <a:alphaModFix/>
          </a:blip>
          <a:srcRect l="17088" t="14270" r="25044" b="9253"/>
          <a:stretch/>
        </p:blipFill>
        <p:spPr>
          <a:xfrm>
            <a:off x="479250" y="1791250"/>
            <a:ext cx="862125" cy="746282"/>
          </a:xfrm>
          <a:prstGeom prst="rect">
            <a:avLst/>
          </a:prstGeom>
          <a:noFill/>
          <a:ln>
            <a:noFill/>
          </a:ln>
        </p:spPr>
      </p:pic>
      <p:pic>
        <p:nvPicPr>
          <p:cNvPr id="97" name="Google Shape;97;p16"/>
          <p:cNvPicPr preferRelativeResize="0"/>
          <p:nvPr/>
        </p:nvPicPr>
        <p:blipFill>
          <a:blip r:embed="rId4">
            <a:alphaModFix/>
          </a:blip>
          <a:stretch>
            <a:fillRect/>
          </a:stretch>
        </p:blipFill>
        <p:spPr>
          <a:xfrm>
            <a:off x="590812" y="4175538"/>
            <a:ext cx="639025" cy="639025"/>
          </a:xfrm>
          <a:prstGeom prst="rect">
            <a:avLst/>
          </a:prstGeom>
          <a:noFill/>
          <a:ln>
            <a:noFill/>
          </a:ln>
        </p:spPr>
      </p:pic>
      <p:grpSp>
        <p:nvGrpSpPr>
          <p:cNvPr id="98" name="Google Shape;98;p16"/>
          <p:cNvGrpSpPr/>
          <p:nvPr/>
        </p:nvGrpSpPr>
        <p:grpSpPr>
          <a:xfrm>
            <a:off x="425513" y="2902800"/>
            <a:ext cx="969600" cy="907475"/>
            <a:chOff x="283575" y="2724950"/>
            <a:chExt cx="969600" cy="907475"/>
          </a:xfrm>
        </p:grpSpPr>
        <p:pic>
          <p:nvPicPr>
            <p:cNvPr id="99" name="Google Shape;99;p16"/>
            <p:cNvPicPr preferRelativeResize="0"/>
            <p:nvPr/>
          </p:nvPicPr>
          <p:blipFill rotWithShape="1">
            <a:blip r:embed="rId5">
              <a:alphaModFix/>
            </a:blip>
            <a:srcRect l="11470" t="26823" r="54420" b="27095"/>
            <a:stretch/>
          </p:blipFill>
          <p:spPr>
            <a:xfrm>
              <a:off x="448863" y="2724950"/>
              <a:ext cx="639025" cy="647525"/>
            </a:xfrm>
            <a:prstGeom prst="rect">
              <a:avLst/>
            </a:prstGeom>
            <a:noFill/>
            <a:ln>
              <a:noFill/>
            </a:ln>
          </p:spPr>
        </p:pic>
        <p:sp>
          <p:nvSpPr>
            <p:cNvPr id="100" name="Google Shape;100;p16"/>
            <p:cNvSpPr txBox="1"/>
            <p:nvPr/>
          </p:nvSpPr>
          <p:spPr>
            <a:xfrm>
              <a:off x="283575" y="3352825"/>
              <a:ext cx="9696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盒马生鲜</a:t>
              </a:r>
              <a:endParaRPr>
                <a:solidFill>
                  <a:schemeClr val="dk1"/>
                </a:solidFill>
                <a:latin typeface="Average"/>
                <a:ea typeface="Average"/>
                <a:cs typeface="Average"/>
                <a:sym typeface="Average"/>
              </a:endParaRPr>
            </a:p>
          </p:txBody>
        </p:sp>
      </p:grpSp>
      <p:sp>
        <p:nvSpPr>
          <p:cNvPr id="101" name="Google Shape;101;p16"/>
          <p:cNvSpPr txBox="1"/>
          <p:nvPr/>
        </p:nvSpPr>
        <p:spPr>
          <a:xfrm>
            <a:off x="1395125" y="1685175"/>
            <a:ext cx="3801600" cy="9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rage"/>
                <a:ea typeface="Average"/>
                <a:cs typeface="Average"/>
                <a:sym typeface="Average"/>
              </a:rPr>
              <a:t>春节期间，全平台销售额相比去年同期增长</a:t>
            </a:r>
            <a:r>
              <a:rPr lang="en" sz="4800" b="1">
                <a:solidFill>
                  <a:schemeClr val="accent5"/>
                </a:solidFill>
                <a:latin typeface="Average"/>
                <a:ea typeface="Average"/>
                <a:cs typeface="Average"/>
                <a:sym typeface="Average"/>
              </a:rPr>
              <a:t>470%</a:t>
            </a:r>
            <a:endParaRPr sz="4800" b="1">
              <a:solidFill>
                <a:schemeClr val="accent5"/>
              </a:solidFill>
              <a:latin typeface="Average"/>
              <a:ea typeface="Average"/>
              <a:cs typeface="Average"/>
              <a:sym typeface="Average"/>
            </a:endParaRPr>
          </a:p>
        </p:txBody>
      </p:sp>
      <p:sp>
        <p:nvSpPr>
          <p:cNvPr id="102" name="Google Shape;102;p16"/>
          <p:cNvSpPr txBox="1"/>
          <p:nvPr/>
        </p:nvSpPr>
        <p:spPr>
          <a:xfrm>
            <a:off x="1395125" y="2769300"/>
            <a:ext cx="3801600" cy="9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rage"/>
                <a:ea typeface="Average"/>
                <a:cs typeface="Average"/>
                <a:sym typeface="Average"/>
              </a:rPr>
              <a:t>春节期间，蔬菜供应量是平时的</a:t>
            </a:r>
            <a:endParaRPr>
              <a:solidFill>
                <a:schemeClr val="dk1"/>
              </a:solidFill>
              <a:latin typeface="Average"/>
              <a:ea typeface="Average"/>
              <a:cs typeface="Average"/>
              <a:sym typeface="Average"/>
            </a:endParaRPr>
          </a:p>
          <a:p>
            <a:pPr marL="0" lvl="0" indent="0" algn="ctr" rtl="0">
              <a:spcBef>
                <a:spcPts val="0"/>
              </a:spcBef>
              <a:spcAft>
                <a:spcPts val="0"/>
              </a:spcAft>
              <a:buNone/>
            </a:pPr>
            <a:r>
              <a:rPr lang="en" sz="4800" b="1">
                <a:solidFill>
                  <a:schemeClr val="accent5"/>
                </a:solidFill>
                <a:latin typeface="Average"/>
                <a:ea typeface="Average"/>
                <a:cs typeface="Average"/>
                <a:sym typeface="Average"/>
              </a:rPr>
              <a:t>6倍</a:t>
            </a:r>
            <a:endParaRPr sz="4800" b="1">
              <a:solidFill>
                <a:schemeClr val="accent5"/>
              </a:solidFill>
              <a:latin typeface="Average"/>
              <a:ea typeface="Average"/>
              <a:cs typeface="Average"/>
              <a:sym typeface="Average"/>
            </a:endParaRPr>
          </a:p>
        </p:txBody>
      </p:sp>
      <p:sp>
        <p:nvSpPr>
          <p:cNvPr id="103" name="Google Shape;103;p16"/>
          <p:cNvSpPr txBox="1"/>
          <p:nvPr/>
        </p:nvSpPr>
        <p:spPr>
          <a:xfrm>
            <a:off x="1395125" y="3907050"/>
            <a:ext cx="3801600" cy="9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rage"/>
                <a:ea typeface="Average"/>
                <a:cs typeface="Average"/>
                <a:sym typeface="Average"/>
              </a:rPr>
              <a:t>春节期间，实收平台交易额增长</a:t>
            </a:r>
            <a:endParaRPr>
              <a:solidFill>
                <a:schemeClr val="dk1"/>
              </a:solidFill>
              <a:latin typeface="Average"/>
              <a:ea typeface="Average"/>
              <a:cs typeface="Average"/>
              <a:sym typeface="Average"/>
            </a:endParaRPr>
          </a:p>
          <a:p>
            <a:pPr marL="0" lvl="0" indent="0" algn="ctr" rtl="0">
              <a:spcBef>
                <a:spcPts val="0"/>
              </a:spcBef>
              <a:spcAft>
                <a:spcPts val="0"/>
              </a:spcAft>
              <a:buNone/>
            </a:pPr>
            <a:r>
              <a:rPr lang="en" sz="4800" b="1">
                <a:solidFill>
                  <a:schemeClr val="accent5"/>
                </a:solidFill>
                <a:latin typeface="Average"/>
                <a:ea typeface="Average"/>
                <a:cs typeface="Average"/>
                <a:sym typeface="Average"/>
              </a:rPr>
              <a:t>321%</a:t>
            </a:r>
            <a:endParaRPr sz="4800" b="1">
              <a:solidFill>
                <a:schemeClr val="accent5"/>
              </a:solidFill>
              <a:latin typeface="Average"/>
              <a:ea typeface="Average"/>
              <a:cs typeface="Average"/>
              <a:sym typeface="Average"/>
            </a:endParaRPr>
          </a:p>
        </p:txBody>
      </p:sp>
      <p:grpSp>
        <p:nvGrpSpPr>
          <p:cNvPr id="104" name="Google Shape;104;p16"/>
          <p:cNvGrpSpPr/>
          <p:nvPr/>
        </p:nvGrpSpPr>
        <p:grpSpPr>
          <a:xfrm>
            <a:off x="5956375" y="3848732"/>
            <a:ext cx="2876025" cy="1038251"/>
            <a:chOff x="5956375" y="1603850"/>
            <a:chExt cx="2876025" cy="1121100"/>
          </a:xfrm>
        </p:grpSpPr>
        <p:cxnSp>
          <p:nvCxnSpPr>
            <p:cNvPr id="105" name="Google Shape;105;p16"/>
            <p:cNvCxnSpPr/>
            <p:nvPr/>
          </p:nvCxnSpPr>
          <p:spPr>
            <a:xfrm>
              <a:off x="5956375" y="1617800"/>
              <a:ext cx="0" cy="1093200"/>
            </a:xfrm>
            <a:prstGeom prst="straightConnector1">
              <a:avLst/>
            </a:prstGeom>
            <a:noFill/>
            <a:ln w="76200" cap="flat" cmpd="sng">
              <a:solidFill>
                <a:schemeClr val="accent5"/>
              </a:solidFill>
              <a:prstDash val="solid"/>
              <a:round/>
              <a:headEnd type="none" w="med" len="med"/>
              <a:tailEnd type="none" w="med" len="med"/>
            </a:ln>
          </p:spPr>
        </p:cxnSp>
        <p:sp>
          <p:nvSpPr>
            <p:cNvPr id="106" name="Google Shape;106;p16"/>
            <p:cNvSpPr txBox="1"/>
            <p:nvPr/>
          </p:nvSpPr>
          <p:spPr>
            <a:xfrm>
              <a:off x="6166600" y="1603850"/>
              <a:ext cx="2665800" cy="112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i="1">
                  <a:solidFill>
                    <a:schemeClr val="dk1"/>
                  </a:solidFill>
                  <a:latin typeface="Oswald"/>
                  <a:ea typeface="Oswald"/>
                  <a:cs typeface="Oswald"/>
                  <a:sym typeface="Oswald"/>
                </a:rPr>
                <a:t>“疫情期间，有时会在线上抢不到菜，所以到最后只能自己出去买“</a:t>
              </a:r>
              <a:endParaRPr i="1">
                <a:solidFill>
                  <a:schemeClr val="dk1"/>
                </a:solidFill>
                <a:latin typeface="Oswald"/>
                <a:ea typeface="Oswald"/>
                <a:cs typeface="Oswald"/>
                <a:sym typeface="Oswald"/>
              </a:endParaRPr>
            </a:p>
            <a:p>
              <a:pPr marL="0" lvl="0" indent="0" algn="l" rtl="0">
                <a:spcBef>
                  <a:spcPts val="0"/>
                </a:spcBef>
                <a:spcAft>
                  <a:spcPts val="0"/>
                </a:spcAft>
                <a:buNone/>
              </a:pPr>
              <a:r>
                <a:rPr lang="en" sz="1200">
                  <a:solidFill>
                    <a:schemeClr val="dk1"/>
                  </a:solidFill>
                  <a:latin typeface="Oswald"/>
                  <a:ea typeface="Oswald"/>
                  <a:cs typeface="Oswald"/>
                  <a:sym typeface="Oswald"/>
                </a:rPr>
                <a:t>MRS.C 定位上海</a:t>
              </a:r>
              <a:endParaRPr>
                <a:solidFill>
                  <a:schemeClr val="dk1"/>
                </a:solidFill>
                <a:latin typeface="Oswald"/>
                <a:ea typeface="Oswald"/>
                <a:cs typeface="Oswald"/>
                <a:sym typeface="Oswald"/>
              </a:endParaRPr>
            </a:p>
          </p:txBody>
        </p:sp>
      </p:grpSp>
      <p:grpSp>
        <p:nvGrpSpPr>
          <p:cNvPr id="107" name="Google Shape;107;p16"/>
          <p:cNvGrpSpPr/>
          <p:nvPr/>
        </p:nvGrpSpPr>
        <p:grpSpPr>
          <a:xfrm>
            <a:off x="5196725" y="2776713"/>
            <a:ext cx="307500" cy="1020250"/>
            <a:chOff x="5283275" y="2529825"/>
            <a:chExt cx="307500" cy="1020250"/>
          </a:xfrm>
        </p:grpSpPr>
        <p:cxnSp>
          <p:nvCxnSpPr>
            <p:cNvPr id="108" name="Google Shape;108;p16"/>
            <p:cNvCxnSpPr/>
            <p:nvPr/>
          </p:nvCxnSpPr>
          <p:spPr>
            <a:xfrm>
              <a:off x="5283275" y="2529825"/>
              <a:ext cx="307500" cy="517200"/>
            </a:xfrm>
            <a:prstGeom prst="straightConnector1">
              <a:avLst/>
            </a:prstGeom>
            <a:noFill/>
            <a:ln w="28575" cap="flat" cmpd="sng">
              <a:solidFill>
                <a:schemeClr val="accent4"/>
              </a:solidFill>
              <a:prstDash val="solid"/>
              <a:round/>
              <a:headEnd type="none" w="med" len="med"/>
              <a:tailEnd type="none" w="med" len="med"/>
            </a:ln>
          </p:spPr>
        </p:cxnSp>
        <p:cxnSp>
          <p:nvCxnSpPr>
            <p:cNvPr id="109" name="Google Shape;109;p16"/>
            <p:cNvCxnSpPr/>
            <p:nvPr/>
          </p:nvCxnSpPr>
          <p:spPr>
            <a:xfrm flipH="1">
              <a:off x="5339075" y="3042175"/>
              <a:ext cx="251700" cy="507900"/>
            </a:xfrm>
            <a:prstGeom prst="straightConnector1">
              <a:avLst/>
            </a:prstGeom>
            <a:noFill/>
            <a:ln w="28575" cap="flat" cmpd="sng">
              <a:solidFill>
                <a:schemeClr val="accent4"/>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...同时，线上买菜无法满足用户对菜品新鲜度，多元化，以及本地化的需求</a:t>
            </a:r>
            <a:endParaRPr sz="2600"/>
          </a:p>
        </p:txBody>
      </p:sp>
      <p:grpSp>
        <p:nvGrpSpPr>
          <p:cNvPr id="115" name="Google Shape;115;p17"/>
          <p:cNvGrpSpPr/>
          <p:nvPr/>
        </p:nvGrpSpPr>
        <p:grpSpPr>
          <a:xfrm>
            <a:off x="606925" y="1496075"/>
            <a:ext cx="1830900" cy="2180913"/>
            <a:chOff x="554488" y="1590850"/>
            <a:chExt cx="1830900" cy="2180913"/>
          </a:xfrm>
        </p:grpSpPr>
        <p:pic>
          <p:nvPicPr>
            <p:cNvPr id="116" name="Google Shape;116;p17" descr="Image result for 新鲜 蔬菜"/>
            <p:cNvPicPr preferRelativeResize="0"/>
            <p:nvPr/>
          </p:nvPicPr>
          <p:blipFill rotWithShape="1">
            <a:blip r:embed="rId3">
              <a:alphaModFix/>
            </a:blip>
            <a:srcRect l="15444" t="2116" r="24552" b="2125"/>
            <a:stretch/>
          </p:blipFill>
          <p:spPr>
            <a:xfrm>
              <a:off x="575361" y="1590850"/>
              <a:ext cx="1789200" cy="1712700"/>
            </a:xfrm>
            <a:prstGeom prst="ellipse">
              <a:avLst/>
            </a:prstGeom>
            <a:noFill/>
            <a:ln>
              <a:noFill/>
            </a:ln>
          </p:spPr>
        </p:pic>
        <p:sp>
          <p:nvSpPr>
            <p:cNvPr id="117" name="Google Shape;117;p17"/>
            <p:cNvSpPr txBox="1"/>
            <p:nvPr/>
          </p:nvSpPr>
          <p:spPr>
            <a:xfrm>
              <a:off x="554488" y="3408463"/>
              <a:ext cx="1830900" cy="3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E599"/>
                  </a:solidFill>
                  <a:latin typeface="Average"/>
                  <a:ea typeface="Average"/>
                  <a:cs typeface="Average"/>
                  <a:sym typeface="Average"/>
                </a:rPr>
                <a:t>新鲜度</a:t>
              </a:r>
              <a:endParaRPr sz="1800" b="1">
                <a:solidFill>
                  <a:srgbClr val="FFE599"/>
                </a:solidFill>
                <a:latin typeface="Average"/>
                <a:ea typeface="Average"/>
                <a:cs typeface="Average"/>
                <a:sym typeface="Average"/>
              </a:endParaRPr>
            </a:p>
          </p:txBody>
        </p:sp>
      </p:grpSp>
      <p:grpSp>
        <p:nvGrpSpPr>
          <p:cNvPr id="118" name="Google Shape;118;p17"/>
          <p:cNvGrpSpPr/>
          <p:nvPr/>
        </p:nvGrpSpPr>
        <p:grpSpPr>
          <a:xfrm>
            <a:off x="3656550" y="1481404"/>
            <a:ext cx="1830900" cy="2180684"/>
            <a:chOff x="3656538" y="1591004"/>
            <a:chExt cx="1830900" cy="2180684"/>
          </a:xfrm>
        </p:grpSpPr>
        <p:pic>
          <p:nvPicPr>
            <p:cNvPr id="119" name="Google Shape;119;p17" descr="Image result for 菜市场"/>
            <p:cNvPicPr preferRelativeResize="0"/>
            <p:nvPr/>
          </p:nvPicPr>
          <p:blipFill rotWithShape="1">
            <a:blip r:embed="rId4">
              <a:alphaModFix/>
            </a:blip>
            <a:srcRect l="19998" r="19998"/>
            <a:stretch/>
          </p:blipFill>
          <p:spPr>
            <a:xfrm>
              <a:off x="3677400" y="1591004"/>
              <a:ext cx="1789200" cy="1712400"/>
            </a:xfrm>
            <a:prstGeom prst="ellipse">
              <a:avLst/>
            </a:prstGeom>
            <a:noFill/>
            <a:ln>
              <a:noFill/>
            </a:ln>
          </p:spPr>
        </p:pic>
        <p:sp>
          <p:nvSpPr>
            <p:cNvPr id="120" name="Google Shape;120;p17"/>
            <p:cNvSpPr txBox="1"/>
            <p:nvPr/>
          </p:nvSpPr>
          <p:spPr>
            <a:xfrm>
              <a:off x="3656538" y="3408388"/>
              <a:ext cx="1830900" cy="3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E599"/>
                  </a:solidFill>
                  <a:latin typeface="Average"/>
                  <a:ea typeface="Average"/>
                  <a:cs typeface="Average"/>
                  <a:sym typeface="Average"/>
                </a:rPr>
                <a:t>多元化</a:t>
              </a:r>
              <a:endParaRPr sz="1800" b="1">
                <a:solidFill>
                  <a:srgbClr val="FFE599"/>
                </a:solidFill>
                <a:latin typeface="Average"/>
                <a:ea typeface="Average"/>
                <a:cs typeface="Average"/>
                <a:sym typeface="Average"/>
              </a:endParaRPr>
            </a:p>
          </p:txBody>
        </p:sp>
      </p:grpSp>
      <p:grpSp>
        <p:nvGrpSpPr>
          <p:cNvPr id="121" name="Google Shape;121;p17"/>
          <p:cNvGrpSpPr/>
          <p:nvPr/>
        </p:nvGrpSpPr>
        <p:grpSpPr>
          <a:xfrm>
            <a:off x="6706163" y="1437087"/>
            <a:ext cx="1830900" cy="2239913"/>
            <a:chOff x="6653725" y="1531862"/>
            <a:chExt cx="1830900" cy="2239913"/>
          </a:xfrm>
        </p:grpSpPr>
        <p:pic>
          <p:nvPicPr>
            <p:cNvPr id="122" name="Google Shape;122;p17" descr="Image result for 青蟹"/>
            <p:cNvPicPr preferRelativeResize="0"/>
            <p:nvPr/>
          </p:nvPicPr>
          <p:blipFill rotWithShape="1">
            <a:blip r:embed="rId5">
              <a:alphaModFix/>
            </a:blip>
            <a:srcRect l="16666" r="16666"/>
            <a:stretch/>
          </p:blipFill>
          <p:spPr>
            <a:xfrm>
              <a:off x="6674576" y="1531862"/>
              <a:ext cx="1789200" cy="1712400"/>
            </a:xfrm>
            <a:prstGeom prst="ellipse">
              <a:avLst/>
            </a:prstGeom>
            <a:noFill/>
            <a:ln>
              <a:noFill/>
            </a:ln>
          </p:spPr>
        </p:pic>
        <p:sp>
          <p:nvSpPr>
            <p:cNvPr id="123" name="Google Shape;123;p17"/>
            <p:cNvSpPr txBox="1"/>
            <p:nvPr/>
          </p:nvSpPr>
          <p:spPr>
            <a:xfrm>
              <a:off x="6653725" y="3408475"/>
              <a:ext cx="1830900" cy="3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E599"/>
                  </a:solidFill>
                  <a:latin typeface="Average"/>
                  <a:ea typeface="Average"/>
                  <a:cs typeface="Average"/>
                  <a:sym typeface="Average"/>
                </a:rPr>
                <a:t>本地化</a:t>
              </a:r>
              <a:endParaRPr sz="1800" b="1">
                <a:solidFill>
                  <a:srgbClr val="FFE599"/>
                </a:solidFill>
                <a:latin typeface="Average"/>
                <a:ea typeface="Average"/>
                <a:cs typeface="Average"/>
                <a:sym typeface="Average"/>
              </a:endParaRPr>
            </a:p>
          </p:txBody>
        </p:sp>
      </p:grpSp>
      <p:grpSp>
        <p:nvGrpSpPr>
          <p:cNvPr id="124" name="Google Shape;124;p17"/>
          <p:cNvGrpSpPr/>
          <p:nvPr/>
        </p:nvGrpSpPr>
        <p:grpSpPr>
          <a:xfrm>
            <a:off x="6306075" y="3724236"/>
            <a:ext cx="2526225" cy="1293189"/>
            <a:chOff x="5956375" y="1603842"/>
            <a:chExt cx="2526225" cy="1121100"/>
          </a:xfrm>
        </p:grpSpPr>
        <p:cxnSp>
          <p:nvCxnSpPr>
            <p:cNvPr id="125" name="Google Shape;125;p17"/>
            <p:cNvCxnSpPr/>
            <p:nvPr/>
          </p:nvCxnSpPr>
          <p:spPr>
            <a:xfrm>
              <a:off x="5956375" y="1617800"/>
              <a:ext cx="0" cy="1093200"/>
            </a:xfrm>
            <a:prstGeom prst="straightConnector1">
              <a:avLst/>
            </a:prstGeom>
            <a:noFill/>
            <a:ln w="76200" cap="flat" cmpd="sng">
              <a:solidFill>
                <a:schemeClr val="accent5"/>
              </a:solidFill>
              <a:prstDash val="solid"/>
              <a:round/>
              <a:headEnd type="none" w="med" len="med"/>
              <a:tailEnd type="none" w="med" len="med"/>
            </a:ln>
          </p:spPr>
        </p:cxnSp>
        <p:sp>
          <p:nvSpPr>
            <p:cNvPr id="126" name="Google Shape;126;p17"/>
            <p:cNvSpPr txBox="1"/>
            <p:nvPr/>
          </p:nvSpPr>
          <p:spPr>
            <a:xfrm>
              <a:off x="6166600" y="1603842"/>
              <a:ext cx="2316000" cy="112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i="1" dirty="0">
                  <a:solidFill>
                    <a:schemeClr val="dk1"/>
                  </a:solidFill>
                  <a:latin typeface="Oswald"/>
                  <a:ea typeface="Oswald"/>
                  <a:cs typeface="Oswald"/>
                  <a:sym typeface="Oswald"/>
                </a:rPr>
                <a:t>“</a:t>
              </a:r>
              <a:r>
                <a:rPr lang="en" i="1" dirty="0" err="1">
                  <a:solidFill>
                    <a:schemeClr val="dk1"/>
                  </a:solidFill>
                  <a:latin typeface="Oswald"/>
                  <a:ea typeface="Oswald"/>
                  <a:cs typeface="Oswald"/>
                  <a:sym typeface="Oswald"/>
                </a:rPr>
                <a:t>盒马生鲜只能提供最大众的东西。</a:t>
              </a:r>
              <a:r>
                <a:rPr lang="en" i="1" dirty="0" err="1" smtClean="0">
                  <a:solidFill>
                    <a:schemeClr val="dk1"/>
                  </a:solidFill>
                  <a:latin typeface="Oswald"/>
                  <a:ea typeface="Oswald"/>
                  <a:cs typeface="Oswald"/>
                  <a:sym typeface="Oswald"/>
                </a:rPr>
                <a:t>如果我想买青蟹或其他海鲜</a:t>
              </a:r>
              <a:r>
                <a:rPr lang="en" i="1" dirty="0" err="1">
                  <a:solidFill>
                    <a:schemeClr val="dk1"/>
                  </a:solidFill>
                  <a:latin typeface="Oswald"/>
                  <a:ea typeface="Oswald"/>
                  <a:cs typeface="Oswald"/>
                  <a:sym typeface="Oswald"/>
                </a:rPr>
                <a:t>，我还是会去菜市场，就算在疫情期间</a:t>
              </a:r>
              <a:r>
                <a:rPr lang="en" i="1" dirty="0">
                  <a:solidFill>
                    <a:schemeClr val="dk1"/>
                  </a:solidFill>
                  <a:latin typeface="Oswald"/>
                  <a:ea typeface="Oswald"/>
                  <a:cs typeface="Oswald"/>
                  <a:sym typeface="Oswald"/>
                </a:rPr>
                <a:t>“</a:t>
              </a:r>
              <a:endParaRPr i="1" dirty="0">
                <a:solidFill>
                  <a:schemeClr val="dk1"/>
                </a:solidFill>
                <a:latin typeface="Oswald"/>
                <a:ea typeface="Oswald"/>
                <a:cs typeface="Oswald"/>
                <a:sym typeface="Oswald"/>
              </a:endParaRPr>
            </a:p>
            <a:p>
              <a:pPr marL="0" lvl="0" indent="0" algn="l" rtl="0">
                <a:spcBef>
                  <a:spcPts val="0"/>
                </a:spcBef>
                <a:spcAft>
                  <a:spcPts val="0"/>
                </a:spcAft>
                <a:buNone/>
              </a:pPr>
              <a:r>
                <a:rPr lang="en" sz="1200" dirty="0">
                  <a:solidFill>
                    <a:schemeClr val="dk1"/>
                  </a:solidFill>
                  <a:latin typeface="Oswald"/>
                  <a:ea typeface="Oswald"/>
                  <a:cs typeface="Oswald"/>
                  <a:sym typeface="Oswald"/>
                </a:rPr>
                <a:t>MRS.L </a:t>
              </a:r>
              <a:r>
                <a:rPr lang="en" sz="1200" dirty="0" err="1">
                  <a:solidFill>
                    <a:schemeClr val="dk1"/>
                  </a:solidFill>
                  <a:latin typeface="Oswald"/>
                  <a:ea typeface="Oswald"/>
                  <a:cs typeface="Oswald"/>
                  <a:sym typeface="Oswald"/>
                </a:rPr>
                <a:t>定位广州</a:t>
              </a:r>
              <a:endParaRPr dirty="0">
                <a:solidFill>
                  <a:schemeClr val="dk1"/>
                </a:solidFill>
                <a:latin typeface="Oswald"/>
                <a:ea typeface="Oswald"/>
                <a:cs typeface="Oswald"/>
                <a:sym typeface="Oswald"/>
              </a:endParaRPr>
            </a:p>
          </p:txBody>
        </p:sp>
      </p:grpSp>
      <p:grpSp>
        <p:nvGrpSpPr>
          <p:cNvPr id="127" name="Google Shape;127;p17"/>
          <p:cNvGrpSpPr/>
          <p:nvPr/>
        </p:nvGrpSpPr>
        <p:grpSpPr>
          <a:xfrm>
            <a:off x="3203925" y="3724225"/>
            <a:ext cx="2526075" cy="1101589"/>
            <a:chOff x="5956375" y="1521508"/>
            <a:chExt cx="2526075" cy="1189492"/>
          </a:xfrm>
        </p:grpSpPr>
        <p:cxnSp>
          <p:nvCxnSpPr>
            <p:cNvPr id="128" name="Google Shape;128;p17"/>
            <p:cNvCxnSpPr/>
            <p:nvPr/>
          </p:nvCxnSpPr>
          <p:spPr>
            <a:xfrm>
              <a:off x="5956375" y="1617800"/>
              <a:ext cx="0" cy="1093200"/>
            </a:xfrm>
            <a:prstGeom prst="straightConnector1">
              <a:avLst/>
            </a:prstGeom>
            <a:noFill/>
            <a:ln w="76200" cap="flat" cmpd="sng">
              <a:solidFill>
                <a:schemeClr val="accent5"/>
              </a:solidFill>
              <a:prstDash val="solid"/>
              <a:round/>
              <a:headEnd type="none" w="med" len="med"/>
              <a:tailEnd type="none" w="med" len="med"/>
            </a:ln>
          </p:spPr>
        </p:cxnSp>
        <p:sp>
          <p:nvSpPr>
            <p:cNvPr id="129" name="Google Shape;129;p17"/>
            <p:cNvSpPr txBox="1"/>
            <p:nvPr/>
          </p:nvSpPr>
          <p:spPr>
            <a:xfrm>
              <a:off x="6166450" y="1521508"/>
              <a:ext cx="2316000" cy="112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i="1">
                  <a:solidFill>
                    <a:schemeClr val="dk1"/>
                  </a:solidFill>
                  <a:latin typeface="Oswald"/>
                  <a:ea typeface="Oswald"/>
                  <a:cs typeface="Oswald"/>
                  <a:sym typeface="Oswald"/>
                </a:rPr>
                <a:t>“线上APP的选择还是挺有限的。实在买不到的话还是会出去买菜“</a:t>
              </a:r>
              <a:endParaRPr i="1">
                <a:solidFill>
                  <a:schemeClr val="dk1"/>
                </a:solidFill>
                <a:latin typeface="Oswald"/>
                <a:ea typeface="Oswald"/>
                <a:cs typeface="Oswald"/>
                <a:sym typeface="Oswald"/>
              </a:endParaRPr>
            </a:p>
            <a:p>
              <a:pPr marL="0" lvl="0" indent="0" algn="l" rtl="0">
                <a:spcBef>
                  <a:spcPts val="0"/>
                </a:spcBef>
                <a:spcAft>
                  <a:spcPts val="0"/>
                </a:spcAft>
                <a:buNone/>
              </a:pPr>
              <a:r>
                <a:rPr lang="en" sz="1200">
                  <a:solidFill>
                    <a:schemeClr val="dk1"/>
                  </a:solidFill>
                  <a:latin typeface="Oswald"/>
                  <a:ea typeface="Oswald"/>
                  <a:cs typeface="Oswald"/>
                  <a:sym typeface="Oswald"/>
                </a:rPr>
                <a:t>MR.Y 定位成都</a:t>
              </a:r>
              <a:endParaRPr>
                <a:solidFill>
                  <a:schemeClr val="dk1"/>
                </a:solidFill>
                <a:latin typeface="Oswald"/>
                <a:ea typeface="Oswald"/>
                <a:cs typeface="Oswald"/>
                <a:sym typeface="Oswald"/>
              </a:endParaRPr>
            </a:p>
          </p:txBody>
        </p:sp>
      </p:grpSp>
      <p:grpSp>
        <p:nvGrpSpPr>
          <p:cNvPr id="130" name="Google Shape;130;p17"/>
          <p:cNvGrpSpPr/>
          <p:nvPr/>
        </p:nvGrpSpPr>
        <p:grpSpPr>
          <a:xfrm>
            <a:off x="311934" y="3736497"/>
            <a:ext cx="2315913" cy="1273778"/>
            <a:chOff x="5956375" y="1557425"/>
            <a:chExt cx="2875839" cy="1153575"/>
          </a:xfrm>
        </p:grpSpPr>
        <p:cxnSp>
          <p:nvCxnSpPr>
            <p:cNvPr id="131" name="Google Shape;131;p17"/>
            <p:cNvCxnSpPr/>
            <p:nvPr/>
          </p:nvCxnSpPr>
          <p:spPr>
            <a:xfrm>
              <a:off x="5956375" y="1617800"/>
              <a:ext cx="0" cy="1093200"/>
            </a:xfrm>
            <a:prstGeom prst="straightConnector1">
              <a:avLst/>
            </a:prstGeom>
            <a:noFill/>
            <a:ln w="76200" cap="flat" cmpd="sng">
              <a:solidFill>
                <a:schemeClr val="accent5"/>
              </a:solidFill>
              <a:prstDash val="solid"/>
              <a:round/>
              <a:headEnd type="none" w="med" len="med"/>
              <a:tailEnd type="none" w="med" len="med"/>
            </a:ln>
          </p:spPr>
        </p:cxnSp>
        <p:sp>
          <p:nvSpPr>
            <p:cNvPr id="132" name="Google Shape;132;p17"/>
            <p:cNvSpPr txBox="1"/>
            <p:nvPr/>
          </p:nvSpPr>
          <p:spPr>
            <a:xfrm>
              <a:off x="6166414" y="1557425"/>
              <a:ext cx="2665800" cy="112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i="1">
                  <a:solidFill>
                    <a:schemeClr val="dk1"/>
                  </a:solidFill>
                  <a:latin typeface="Oswald"/>
                  <a:ea typeface="Oswald"/>
                  <a:cs typeface="Oswald"/>
                  <a:sym typeface="Oswald"/>
                </a:rPr>
                <a:t>“线上菜品新鲜度不够，运送费用还是平常的1.5-2倍。到最后70% 还是会选择出门买菜“</a:t>
              </a:r>
              <a:endParaRPr i="1">
                <a:solidFill>
                  <a:schemeClr val="dk1"/>
                </a:solidFill>
                <a:latin typeface="Oswald"/>
                <a:ea typeface="Oswald"/>
                <a:cs typeface="Oswald"/>
                <a:sym typeface="Oswald"/>
              </a:endParaRPr>
            </a:p>
            <a:p>
              <a:pPr marL="0" lvl="0" indent="0" algn="l" rtl="0">
                <a:spcBef>
                  <a:spcPts val="0"/>
                </a:spcBef>
                <a:spcAft>
                  <a:spcPts val="0"/>
                </a:spcAft>
                <a:buNone/>
              </a:pPr>
              <a:r>
                <a:rPr lang="en" sz="1200">
                  <a:solidFill>
                    <a:schemeClr val="dk1"/>
                  </a:solidFill>
                  <a:latin typeface="Oswald"/>
                  <a:ea typeface="Oswald"/>
                  <a:cs typeface="Oswald"/>
                  <a:sym typeface="Oswald"/>
                </a:rPr>
                <a:t>MS.W 定位北京</a:t>
              </a:r>
              <a:endParaRPr>
                <a:solidFill>
                  <a:schemeClr val="dk1"/>
                </a:solidFill>
                <a:latin typeface="Oswald"/>
                <a:ea typeface="Oswald"/>
                <a:cs typeface="Oswald"/>
                <a:sym typeface="Oswa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再者，疫情期间农产品滞销，外省蔬果供应断链，以及消费者意向对本地菜市场有较大的影响</a:t>
            </a:r>
            <a:endParaRPr sz="2600"/>
          </a:p>
        </p:txBody>
      </p:sp>
      <p:grpSp>
        <p:nvGrpSpPr>
          <p:cNvPr id="138" name="Google Shape;138;p18"/>
          <p:cNvGrpSpPr/>
          <p:nvPr/>
        </p:nvGrpSpPr>
        <p:grpSpPr>
          <a:xfrm>
            <a:off x="568400" y="1464238"/>
            <a:ext cx="3703950" cy="1230000"/>
            <a:chOff x="568400" y="1523275"/>
            <a:chExt cx="3703950" cy="1230000"/>
          </a:xfrm>
        </p:grpSpPr>
        <p:sp>
          <p:nvSpPr>
            <p:cNvPr id="139" name="Google Shape;139;p18"/>
            <p:cNvSpPr/>
            <p:nvPr/>
          </p:nvSpPr>
          <p:spPr>
            <a:xfrm>
              <a:off x="568400" y="1851938"/>
              <a:ext cx="572700" cy="572700"/>
            </a:xfrm>
            <a:prstGeom prst="ellipse">
              <a:avLst/>
            </a:prstGeom>
            <a:solidFill>
              <a:srgbClr val="FFF2C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lt1"/>
                  </a:solidFill>
                </a:rPr>
                <a:t>1</a:t>
              </a:r>
              <a:endParaRPr sz="3000" b="1">
                <a:solidFill>
                  <a:schemeClr val="lt1"/>
                </a:solidFill>
              </a:endParaRPr>
            </a:p>
          </p:txBody>
        </p:sp>
        <p:sp>
          <p:nvSpPr>
            <p:cNvPr id="140" name="Google Shape;140;p18"/>
            <p:cNvSpPr txBox="1"/>
            <p:nvPr/>
          </p:nvSpPr>
          <p:spPr>
            <a:xfrm>
              <a:off x="1197350" y="1523275"/>
              <a:ext cx="3075000" cy="12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verage"/>
                  <a:ea typeface="Average"/>
                  <a:cs typeface="Average"/>
                  <a:sym typeface="Average"/>
                </a:rPr>
                <a:t>目前是国内很多地区内蔬菜和水果的集中上市季节，虽然产量比较大，但是销售不畅</a:t>
              </a:r>
              <a:endParaRPr sz="1800">
                <a:solidFill>
                  <a:schemeClr val="dk1"/>
                </a:solidFill>
                <a:latin typeface="Average"/>
                <a:ea typeface="Average"/>
                <a:cs typeface="Average"/>
                <a:sym typeface="Average"/>
              </a:endParaRPr>
            </a:p>
          </p:txBody>
        </p:sp>
      </p:grpSp>
      <p:grpSp>
        <p:nvGrpSpPr>
          <p:cNvPr id="141" name="Google Shape;141;p18"/>
          <p:cNvGrpSpPr/>
          <p:nvPr/>
        </p:nvGrpSpPr>
        <p:grpSpPr>
          <a:xfrm>
            <a:off x="568400" y="2694250"/>
            <a:ext cx="3752200" cy="1230000"/>
            <a:chOff x="616650" y="2806950"/>
            <a:chExt cx="3752200" cy="1230000"/>
          </a:xfrm>
        </p:grpSpPr>
        <p:sp>
          <p:nvSpPr>
            <p:cNvPr id="142" name="Google Shape;142;p18"/>
            <p:cNvSpPr/>
            <p:nvPr/>
          </p:nvSpPr>
          <p:spPr>
            <a:xfrm>
              <a:off x="616650" y="3135600"/>
              <a:ext cx="572700" cy="572700"/>
            </a:xfrm>
            <a:prstGeom prst="ellipse">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lt1"/>
                  </a:solidFill>
                </a:rPr>
                <a:t>2</a:t>
              </a:r>
              <a:endParaRPr sz="3000" b="1">
                <a:solidFill>
                  <a:schemeClr val="lt1"/>
                </a:solidFill>
              </a:endParaRPr>
            </a:p>
          </p:txBody>
        </p:sp>
        <p:sp>
          <p:nvSpPr>
            <p:cNvPr id="143" name="Google Shape;143;p18"/>
            <p:cNvSpPr txBox="1"/>
            <p:nvPr/>
          </p:nvSpPr>
          <p:spPr>
            <a:xfrm>
              <a:off x="1293850" y="2806950"/>
              <a:ext cx="3075000" cy="12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verage"/>
                  <a:ea typeface="Average"/>
                  <a:cs typeface="Average"/>
                  <a:sym typeface="Average"/>
                </a:rPr>
                <a:t>同时由于疫情防控的原因，外省对于运输车辆盘查比较严，收购的客商也过不来</a:t>
              </a:r>
              <a:endParaRPr sz="1800">
                <a:solidFill>
                  <a:schemeClr val="dk1"/>
                </a:solidFill>
                <a:latin typeface="Average"/>
                <a:ea typeface="Average"/>
                <a:cs typeface="Average"/>
                <a:sym typeface="Average"/>
              </a:endParaRPr>
            </a:p>
          </p:txBody>
        </p:sp>
      </p:grpSp>
      <p:pic>
        <p:nvPicPr>
          <p:cNvPr id="144" name="Google Shape;144;p18" descr="Image result for 菜市场"/>
          <p:cNvPicPr preferRelativeResize="0"/>
          <p:nvPr/>
        </p:nvPicPr>
        <p:blipFill rotWithShape="1">
          <a:blip r:embed="rId3">
            <a:alphaModFix/>
          </a:blip>
          <a:srcRect l="30703" r="29087"/>
          <a:stretch/>
        </p:blipFill>
        <p:spPr>
          <a:xfrm>
            <a:off x="5396650" y="1513900"/>
            <a:ext cx="3199126" cy="3314875"/>
          </a:xfrm>
          <a:prstGeom prst="rect">
            <a:avLst/>
          </a:prstGeom>
          <a:noFill/>
          <a:ln>
            <a:noFill/>
          </a:ln>
        </p:spPr>
      </p:pic>
      <p:grpSp>
        <p:nvGrpSpPr>
          <p:cNvPr id="145" name="Google Shape;145;p18"/>
          <p:cNvGrpSpPr/>
          <p:nvPr/>
        </p:nvGrpSpPr>
        <p:grpSpPr>
          <a:xfrm>
            <a:off x="568400" y="3801750"/>
            <a:ext cx="3800450" cy="1230000"/>
            <a:chOff x="568400" y="2806950"/>
            <a:chExt cx="3800450" cy="1230000"/>
          </a:xfrm>
        </p:grpSpPr>
        <p:sp>
          <p:nvSpPr>
            <p:cNvPr id="146" name="Google Shape;146;p18"/>
            <p:cNvSpPr/>
            <p:nvPr/>
          </p:nvSpPr>
          <p:spPr>
            <a:xfrm>
              <a:off x="568400" y="3135600"/>
              <a:ext cx="572700" cy="572700"/>
            </a:xfrm>
            <a:prstGeom prst="ellipse">
              <a:avLst/>
            </a:prstGeom>
            <a:solidFill>
              <a:srgbClr val="FFD96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lt1"/>
                  </a:solidFill>
                </a:rPr>
                <a:t>3</a:t>
              </a:r>
              <a:endParaRPr sz="3000" b="1">
                <a:solidFill>
                  <a:schemeClr val="lt1"/>
                </a:solidFill>
              </a:endParaRPr>
            </a:p>
          </p:txBody>
        </p:sp>
        <p:sp>
          <p:nvSpPr>
            <p:cNvPr id="147" name="Google Shape;147;p18"/>
            <p:cNvSpPr txBox="1"/>
            <p:nvPr/>
          </p:nvSpPr>
          <p:spPr>
            <a:xfrm>
              <a:off x="1293850" y="2806950"/>
              <a:ext cx="3075000" cy="12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verage"/>
                  <a:ea typeface="Average"/>
                  <a:cs typeface="Average"/>
                  <a:sym typeface="Average"/>
                </a:rPr>
                <a:t>虽然政府规定菜市场不得随意叫停、关闭，众多消费者依然不愿意出门买菜</a:t>
              </a:r>
              <a:endParaRPr sz="1800">
                <a:solidFill>
                  <a:schemeClr val="dk1"/>
                </a:solidFill>
                <a:latin typeface="Average"/>
                <a:ea typeface="Average"/>
                <a:cs typeface="Average"/>
                <a:sym typeface="Average"/>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“蓝莓宅急便” -- 疫情期间的便民生活小能手 </a:t>
            </a:r>
            <a:endParaRPr sz="2600"/>
          </a:p>
          <a:p>
            <a:pPr marL="0" lvl="0" indent="0" algn="l" rtl="0">
              <a:spcBef>
                <a:spcPts val="0"/>
              </a:spcBef>
              <a:spcAft>
                <a:spcPts val="0"/>
              </a:spcAft>
              <a:buNone/>
            </a:pPr>
            <a:endParaRPr sz="2600"/>
          </a:p>
        </p:txBody>
      </p:sp>
      <p:pic>
        <p:nvPicPr>
          <p:cNvPr id="153" name="Google Shape;153;p19"/>
          <p:cNvPicPr preferRelativeResize="0"/>
          <p:nvPr/>
        </p:nvPicPr>
        <p:blipFill>
          <a:blip r:embed="rId3">
            <a:alphaModFix/>
          </a:blip>
          <a:stretch>
            <a:fillRect/>
          </a:stretch>
        </p:blipFill>
        <p:spPr>
          <a:xfrm>
            <a:off x="3636675" y="1419677"/>
            <a:ext cx="1870650" cy="1767125"/>
          </a:xfrm>
          <a:prstGeom prst="rect">
            <a:avLst/>
          </a:prstGeom>
          <a:noFill/>
          <a:ln>
            <a:noFill/>
          </a:ln>
        </p:spPr>
      </p:pic>
      <p:sp>
        <p:nvSpPr>
          <p:cNvPr id="154" name="Google Shape;154;p19"/>
          <p:cNvSpPr txBox="1"/>
          <p:nvPr/>
        </p:nvSpPr>
        <p:spPr>
          <a:xfrm>
            <a:off x="311700" y="1329750"/>
            <a:ext cx="3589200" cy="27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Oswald"/>
                <a:ea typeface="Oswald"/>
                <a:cs typeface="Oswald"/>
                <a:sym typeface="Oswald"/>
              </a:rPr>
              <a:t>致力于解决疫情期间由于</a:t>
            </a:r>
            <a:r>
              <a:rPr lang="en" sz="1800">
                <a:solidFill>
                  <a:schemeClr val="dk1"/>
                </a:solidFill>
                <a:latin typeface="Oswald"/>
                <a:ea typeface="Oswald"/>
                <a:cs typeface="Oswald"/>
                <a:sym typeface="Oswald"/>
              </a:rPr>
              <a:t> </a:t>
            </a:r>
            <a:endParaRPr sz="1800">
              <a:solidFill>
                <a:schemeClr val="dk1"/>
              </a:solidFill>
              <a:latin typeface="Oswald"/>
              <a:ea typeface="Oswald"/>
              <a:cs typeface="Oswald"/>
              <a:sym typeface="Oswald"/>
            </a:endParaRPr>
          </a:p>
          <a:p>
            <a:pPr marL="0" lvl="0" indent="0" algn="l" rtl="0">
              <a:spcBef>
                <a:spcPts val="0"/>
              </a:spcBef>
              <a:spcAft>
                <a:spcPts val="0"/>
              </a:spcAft>
              <a:buNone/>
            </a:pPr>
            <a:endParaRPr sz="1800">
              <a:solidFill>
                <a:schemeClr val="dk1"/>
              </a:solidFill>
              <a:latin typeface="Oswald"/>
              <a:ea typeface="Oswald"/>
              <a:cs typeface="Oswald"/>
              <a:sym typeface="Oswald"/>
            </a:endParaRPr>
          </a:p>
          <a:p>
            <a:pPr marL="457200" lvl="0" indent="-342900" algn="l" rtl="0">
              <a:spcBef>
                <a:spcPts val="0"/>
              </a:spcBef>
              <a:spcAft>
                <a:spcPts val="0"/>
              </a:spcAft>
              <a:buClr>
                <a:srgbClr val="FFE599"/>
              </a:buClr>
              <a:buSzPts val="1800"/>
              <a:buFont typeface="Oswald"/>
              <a:buChar char="●"/>
            </a:pPr>
            <a:r>
              <a:rPr lang="en" sz="1800">
                <a:solidFill>
                  <a:srgbClr val="FFE599"/>
                </a:solidFill>
                <a:latin typeface="Oswald"/>
                <a:ea typeface="Oswald"/>
                <a:cs typeface="Oswald"/>
                <a:sym typeface="Oswald"/>
              </a:rPr>
              <a:t>物流及销售渠道受限</a:t>
            </a:r>
            <a:endParaRPr sz="1800">
              <a:solidFill>
                <a:srgbClr val="FFE599"/>
              </a:solidFill>
              <a:latin typeface="Oswald"/>
              <a:ea typeface="Oswald"/>
              <a:cs typeface="Oswald"/>
              <a:sym typeface="Oswald"/>
            </a:endParaRPr>
          </a:p>
          <a:p>
            <a:pPr marL="457200" lvl="0" indent="-342900" algn="l" rtl="0">
              <a:spcBef>
                <a:spcPts val="0"/>
              </a:spcBef>
              <a:spcAft>
                <a:spcPts val="0"/>
              </a:spcAft>
              <a:buClr>
                <a:srgbClr val="FFE599"/>
              </a:buClr>
              <a:buSzPts val="1800"/>
              <a:buFont typeface="Oswald"/>
              <a:buChar char="●"/>
            </a:pPr>
            <a:r>
              <a:rPr lang="en" sz="1800">
                <a:solidFill>
                  <a:srgbClr val="FFE599"/>
                </a:solidFill>
                <a:latin typeface="Oswald"/>
                <a:ea typeface="Oswald"/>
                <a:cs typeface="Oswald"/>
                <a:sym typeface="Oswald"/>
              </a:rPr>
              <a:t>信息不对称</a:t>
            </a:r>
            <a:endParaRPr sz="1800">
              <a:solidFill>
                <a:srgbClr val="FFE599"/>
              </a:solidFill>
              <a:latin typeface="Oswald"/>
              <a:ea typeface="Oswald"/>
              <a:cs typeface="Oswald"/>
              <a:sym typeface="Oswald"/>
            </a:endParaRPr>
          </a:p>
          <a:p>
            <a:pPr marL="457200" lvl="0" indent="-342900" algn="l" rtl="0">
              <a:spcBef>
                <a:spcPts val="0"/>
              </a:spcBef>
              <a:spcAft>
                <a:spcPts val="0"/>
              </a:spcAft>
              <a:buClr>
                <a:srgbClr val="FFE599"/>
              </a:buClr>
              <a:buSzPts val="1800"/>
              <a:buFont typeface="Oswald"/>
              <a:buChar char="●"/>
            </a:pPr>
            <a:r>
              <a:rPr lang="en" sz="1800">
                <a:solidFill>
                  <a:srgbClr val="FFE599"/>
                </a:solidFill>
                <a:latin typeface="Oswald"/>
                <a:ea typeface="Oswald"/>
                <a:cs typeface="Oswald"/>
                <a:sym typeface="Oswald"/>
              </a:rPr>
              <a:t>出行限制</a:t>
            </a:r>
            <a:endParaRPr sz="1800">
              <a:solidFill>
                <a:srgbClr val="FFE599"/>
              </a:solidFill>
              <a:latin typeface="Oswald"/>
              <a:ea typeface="Oswald"/>
              <a:cs typeface="Oswald"/>
              <a:sym typeface="Oswald"/>
            </a:endParaRPr>
          </a:p>
          <a:p>
            <a:pPr marL="0" lvl="0" indent="0" algn="l" rtl="0">
              <a:spcBef>
                <a:spcPts val="0"/>
              </a:spcBef>
              <a:spcAft>
                <a:spcPts val="0"/>
              </a:spcAft>
              <a:buNone/>
            </a:pPr>
            <a:endParaRPr sz="1800">
              <a:solidFill>
                <a:schemeClr val="dk1"/>
              </a:solidFill>
              <a:latin typeface="Oswald"/>
              <a:ea typeface="Oswald"/>
              <a:cs typeface="Oswald"/>
              <a:sym typeface="Oswald"/>
            </a:endParaRPr>
          </a:p>
          <a:p>
            <a:pPr marL="0" lvl="0" indent="0" algn="l" rtl="0">
              <a:spcBef>
                <a:spcPts val="0"/>
              </a:spcBef>
              <a:spcAft>
                <a:spcPts val="0"/>
              </a:spcAft>
              <a:buNone/>
            </a:pPr>
            <a:r>
              <a:rPr lang="en" sz="1800">
                <a:solidFill>
                  <a:srgbClr val="F6B26B"/>
                </a:solidFill>
                <a:latin typeface="Oswald"/>
                <a:ea typeface="Oswald"/>
                <a:cs typeface="Oswald"/>
                <a:sym typeface="Oswald"/>
              </a:rPr>
              <a:t>造成的鲜蔬果，海鲜以及保质期较短物品的供给和滞销，以及线上APP普遍商品质量下降及费用上涨的问题</a:t>
            </a:r>
            <a:endParaRPr sz="1800">
              <a:solidFill>
                <a:srgbClr val="F6B26B"/>
              </a:solidFill>
              <a:latin typeface="Oswald"/>
              <a:ea typeface="Oswald"/>
              <a:cs typeface="Oswald"/>
              <a:sym typeface="Oswald"/>
            </a:endParaRPr>
          </a:p>
          <a:p>
            <a:pPr marL="0" lvl="0" indent="0" algn="l" rtl="0">
              <a:spcBef>
                <a:spcPts val="0"/>
              </a:spcBef>
              <a:spcAft>
                <a:spcPts val="0"/>
              </a:spcAft>
              <a:buNone/>
            </a:pPr>
            <a:endParaRPr sz="1800">
              <a:solidFill>
                <a:schemeClr val="dk1"/>
              </a:solidFill>
              <a:latin typeface="Oswald"/>
              <a:ea typeface="Oswald"/>
              <a:cs typeface="Oswald"/>
              <a:sym typeface="Oswald"/>
            </a:endParaRPr>
          </a:p>
        </p:txBody>
      </p:sp>
      <p:sp>
        <p:nvSpPr>
          <p:cNvPr id="155" name="Google Shape;155;p19"/>
          <p:cNvSpPr txBox="1"/>
          <p:nvPr/>
        </p:nvSpPr>
        <p:spPr>
          <a:xfrm>
            <a:off x="4798300" y="1329750"/>
            <a:ext cx="4180200" cy="2742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100">
                <a:solidFill>
                  <a:schemeClr val="dk1"/>
                </a:solidFill>
                <a:latin typeface="Oswald"/>
                <a:ea typeface="Oswald"/>
                <a:cs typeface="Oswald"/>
                <a:sym typeface="Oswald"/>
              </a:rPr>
              <a:t>我们的产品将注重</a:t>
            </a:r>
            <a:endParaRPr sz="2100">
              <a:solidFill>
                <a:schemeClr val="dk1"/>
              </a:solidFill>
              <a:latin typeface="Oswald"/>
              <a:ea typeface="Oswald"/>
              <a:cs typeface="Oswald"/>
              <a:sym typeface="Oswald"/>
            </a:endParaRPr>
          </a:p>
          <a:p>
            <a:pPr marL="0" lvl="0" indent="0" algn="r" rtl="0">
              <a:spcBef>
                <a:spcPts val="0"/>
              </a:spcBef>
              <a:spcAft>
                <a:spcPts val="0"/>
              </a:spcAft>
              <a:buNone/>
            </a:pPr>
            <a:endParaRPr sz="1800">
              <a:solidFill>
                <a:schemeClr val="dk1"/>
              </a:solidFill>
              <a:latin typeface="Oswald"/>
              <a:ea typeface="Oswald"/>
              <a:cs typeface="Oswald"/>
              <a:sym typeface="Oswald"/>
            </a:endParaRPr>
          </a:p>
          <a:p>
            <a:pPr marL="457200" lvl="0" indent="-342900" algn="r" rtl="0">
              <a:spcBef>
                <a:spcPts val="0"/>
              </a:spcBef>
              <a:spcAft>
                <a:spcPts val="0"/>
              </a:spcAft>
              <a:buClr>
                <a:srgbClr val="FFE599"/>
              </a:buClr>
              <a:buSzPts val="1800"/>
              <a:buFont typeface="Oswald"/>
              <a:buChar char="●"/>
            </a:pPr>
            <a:r>
              <a:rPr lang="en" sz="1800">
                <a:solidFill>
                  <a:srgbClr val="FFE599"/>
                </a:solidFill>
                <a:latin typeface="Oswald"/>
                <a:ea typeface="Oswald"/>
                <a:cs typeface="Oswald"/>
                <a:sym typeface="Oswald"/>
              </a:rPr>
              <a:t>区域性资源有效分配</a:t>
            </a:r>
            <a:endParaRPr sz="1800">
              <a:solidFill>
                <a:srgbClr val="FFE599"/>
              </a:solidFill>
              <a:latin typeface="Oswald"/>
              <a:ea typeface="Oswald"/>
              <a:cs typeface="Oswald"/>
              <a:sym typeface="Oswald"/>
            </a:endParaRPr>
          </a:p>
          <a:p>
            <a:pPr marL="457200" lvl="0" indent="-342900" algn="r" rtl="0">
              <a:spcBef>
                <a:spcPts val="0"/>
              </a:spcBef>
              <a:spcAft>
                <a:spcPts val="0"/>
              </a:spcAft>
              <a:buClr>
                <a:srgbClr val="FFE599"/>
              </a:buClr>
              <a:buSzPts val="1800"/>
              <a:buFont typeface="Oswald"/>
              <a:buChar char="●"/>
            </a:pPr>
            <a:r>
              <a:rPr lang="en" sz="1800">
                <a:solidFill>
                  <a:srgbClr val="FFE599"/>
                </a:solidFill>
                <a:latin typeface="Oswald"/>
                <a:ea typeface="Oswald"/>
                <a:cs typeface="Oswald"/>
                <a:sym typeface="Oswald"/>
              </a:rPr>
              <a:t>提高居民居家生活质量</a:t>
            </a:r>
            <a:endParaRPr sz="1800">
              <a:solidFill>
                <a:srgbClr val="FFE599"/>
              </a:solidFill>
              <a:latin typeface="Oswald"/>
              <a:ea typeface="Oswald"/>
              <a:cs typeface="Oswald"/>
              <a:sym typeface="Oswald"/>
            </a:endParaRPr>
          </a:p>
          <a:p>
            <a:pPr marL="457200" lvl="0" indent="-342900" algn="r" rtl="0">
              <a:spcBef>
                <a:spcPts val="0"/>
              </a:spcBef>
              <a:spcAft>
                <a:spcPts val="0"/>
              </a:spcAft>
              <a:buClr>
                <a:srgbClr val="FFE599"/>
              </a:buClr>
              <a:buSzPts val="1800"/>
              <a:buFont typeface="Oswald"/>
              <a:buChar char="●"/>
            </a:pPr>
            <a:r>
              <a:rPr lang="en" sz="1800">
                <a:solidFill>
                  <a:srgbClr val="FFE599"/>
                </a:solidFill>
                <a:latin typeface="Oswald"/>
                <a:ea typeface="Oswald"/>
                <a:cs typeface="Oswald"/>
                <a:sym typeface="Oswald"/>
              </a:rPr>
              <a:t>保证菜品多样性和新鲜度</a:t>
            </a:r>
            <a:endParaRPr sz="1800">
              <a:solidFill>
                <a:srgbClr val="FFE599"/>
              </a:solidFill>
              <a:latin typeface="Oswald"/>
              <a:ea typeface="Oswald"/>
              <a:cs typeface="Oswald"/>
              <a:sym typeface="Oswald"/>
            </a:endParaRPr>
          </a:p>
          <a:p>
            <a:pPr marL="457200" lvl="0" indent="0" algn="r" rtl="0">
              <a:spcBef>
                <a:spcPts val="0"/>
              </a:spcBef>
              <a:spcAft>
                <a:spcPts val="0"/>
              </a:spcAft>
              <a:buNone/>
            </a:pPr>
            <a:endParaRPr sz="1800">
              <a:solidFill>
                <a:schemeClr val="dk1"/>
              </a:solidFill>
              <a:latin typeface="Oswald"/>
              <a:ea typeface="Oswald"/>
              <a:cs typeface="Oswald"/>
              <a:sym typeface="Oswald"/>
            </a:endParaRPr>
          </a:p>
          <a:p>
            <a:pPr marL="457200" lvl="0" indent="0" algn="r" rtl="0">
              <a:spcBef>
                <a:spcPts val="0"/>
              </a:spcBef>
              <a:spcAft>
                <a:spcPts val="0"/>
              </a:spcAft>
              <a:buNone/>
            </a:pPr>
            <a:r>
              <a:rPr lang="en" sz="1800">
                <a:solidFill>
                  <a:srgbClr val="F6B26B"/>
                </a:solidFill>
                <a:latin typeface="Oswald"/>
                <a:ea typeface="Oswald"/>
                <a:cs typeface="Oswald"/>
                <a:sym typeface="Oswald"/>
              </a:rPr>
              <a:t>用微信小程序和微信群的方式渗透到各年龄段的用户中来提高我们的接受度，并最大化的追求区域性商家合作关系</a:t>
            </a:r>
            <a:endParaRPr sz="1800">
              <a:solidFill>
                <a:srgbClr val="F6B26B"/>
              </a:solidFill>
              <a:latin typeface="Oswald"/>
              <a:ea typeface="Oswald"/>
              <a:cs typeface="Oswald"/>
              <a:sym typeface="Oswald"/>
            </a:endParaRPr>
          </a:p>
          <a:p>
            <a:pPr marL="0" lvl="0" indent="0" algn="r" rtl="0">
              <a:spcBef>
                <a:spcPts val="0"/>
              </a:spcBef>
              <a:spcAft>
                <a:spcPts val="0"/>
              </a:spcAft>
              <a:buNone/>
            </a:pPr>
            <a:endParaRPr sz="1800">
              <a:solidFill>
                <a:schemeClr val="dk1"/>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“蓝莓宅急便” 帮助“韩英”们更快地获取想要的生鲜蔬果，也为疫情下生计受损的“李磊”们打开了一条销售渠道</a:t>
            </a:r>
            <a:endParaRPr sz="2600"/>
          </a:p>
        </p:txBody>
      </p:sp>
      <p:sp>
        <p:nvSpPr>
          <p:cNvPr id="161" name="Google Shape;161;p20"/>
          <p:cNvSpPr/>
          <p:nvPr/>
        </p:nvSpPr>
        <p:spPr>
          <a:xfrm>
            <a:off x="1888225" y="1484546"/>
            <a:ext cx="2104200" cy="524700"/>
          </a:xfrm>
          <a:prstGeom prst="homePlate">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整合小区需求</a:t>
            </a:r>
            <a:endParaRPr b="1">
              <a:solidFill>
                <a:srgbClr val="FFFFFF"/>
              </a:solidFill>
              <a:latin typeface="Roboto"/>
              <a:ea typeface="Roboto"/>
              <a:cs typeface="Roboto"/>
              <a:sym typeface="Roboto"/>
            </a:endParaRPr>
          </a:p>
        </p:txBody>
      </p:sp>
      <p:sp>
        <p:nvSpPr>
          <p:cNvPr id="162" name="Google Shape;162;p20"/>
          <p:cNvSpPr txBox="1"/>
          <p:nvPr/>
        </p:nvSpPr>
        <p:spPr>
          <a:xfrm>
            <a:off x="1888225" y="2120700"/>
            <a:ext cx="1787100" cy="135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rPr>
              <a:t>各个家庭/消费在微信上选择自己想要的菜品及送达日期和时间，信息在社区层面进行整合</a:t>
            </a:r>
            <a:endParaRPr sz="1300">
              <a:solidFill>
                <a:srgbClr val="FFFFFF"/>
              </a:solidFill>
              <a:latin typeface="Roboto"/>
              <a:ea typeface="Roboto"/>
              <a:cs typeface="Roboto"/>
              <a:sym typeface="Roboto"/>
            </a:endParaRPr>
          </a:p>
        </p:txBody>
      </p:sp>
      <p:sp>
        <p:nvSpPr>
          <p:cNvPr id="163" name="Google Shape;163;p20"/>
          <p:cNvSpPr/>
          <p:nvPr/>
        </p:nvSpPr>
        <p:spPr>
          <a:xfrm>
            <a:off x="3634910" y="1484377"/>
            <a:ext cx="1961100" cy="524700"/>
          </a:xfrm>
          <a:prstGeom prst="chevron">
            <a:avLst>
              <a:gd name="adj" fmla="val 50000"/>
            </a:avLst>
          </a:prstGeom>
          <a:solidFill>
            <a:srgbClr val="FFD966"/>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50" b="1">
                <a:solidFill>
                  <a:srgbClr val="FFFFFF"/>
                </a:solidFill>
              </a:rPr>
              <a:t>实地生鲜选购</a:t>
            </a:r>
            <a:endParaRPr>
              <a:solidFill>
                <a:srgbClr val="FFFFFF"/>
              </a:solidFill>
              <a:latin typeface="Roboto"/>
              <a:ea typeface="Roboto"/>
              <a:cs typeface="Roboto"/>
              <a:sym typeface="Roboto"/>
            </a:endParaRPr>
          </a:p>
        </p:txBody>
      </p:sp>
      <p:sp>
        <p:nvSpPr>
          <p:cNvPr id="164" name="Google Shape;164;p20"/>
          <p:cNvSpPr txBox="1"/>
          <p:nvPr/>
        </p:nvSpPr>
        <p:spPr>
          <a:xfrm>
            <a:off x="3674500" y="2120700"/>
            <a:ext cx="1602600" cy="116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Roboto"/>
                <a:ea typeface="Roboto"/>
                <a:cs typeface="Roboto"/>
                <a:sym typeface="Roboto"/>
              </a:rPr>
              <a:t>采购方在社区周边的菜市场进行采购；长期还可从城市周边农民处进货，建立合作关系</a:t>
            </a:r>
            <a:endParaRPr sz="1300">
              <a:solidFill>
                <a:srgbClr val="FFFFFF"/>
              </a:solidFill>
              <a:latin typeface="Roboto"/>
              <a:ea typeface="Roboto"/>
              <a:cs typeface="Roboto"/>
              <a:sym typeface="Roboto"/>
            </a:endParaRPr>
          </a:p>
        </p:txBody>
      </p:sp>
      <p:sp>
        <p:nvSpPr>
          <p:cNvPr id="165" name="Google Shape;165;p20"/>
          <p:cNvSpPr/>
          <p:nvPr/>
        </p:nvSpPr>
        <p:spPr>
          <a:xfrm>
            <a:off x="5229666" y="1484377"/>
            <a:ext cx="1961100" cy="524700"/>
          </a:xfrm>
          <a:prstGeom prst="chevron">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优化送货路线</a:t>
            </a:r>
            <a:endParaRPr b="1">
              <a:solidFill>
                <a:srgbClr val="FFFFFF"/>
              </a:solidFill>
              <a:latin typeface="Roboto"/>
              <a:ea typeface="Roboto"/>
              <a:cs typeface="Roboto"/>
              <a:sym typeface="Roboto"/>
            </a:endParaRPr>
          </a:p>
        </p:txBody>
      </p:sp>
      <p:sp>
        <p:nvSpPr>
          <p:cNvPr id="166" name="Google Shape;166;p20"/>
          <p:cNvSpPr txBox="1"/>
          <p:nvPr/>
        </p:nvSpPr>
        <p:spPr>
          <a:xfrm>
            <a:off x="5448500" y="2120705"/>
            <a:ext cx="1470000" cy="116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rPr>
              <a:t>送货方根据订单时间要求，小区地理位置等因素制定最佳路线</a:t>
            </a:r>
            <a:endParaRPr sz="1300">
              <a:solidFill>
                <a:srgbClr val="FFFFFF"/>
              </a:solidFill>
              <a:latin typeface="Roboto"/>
              <a:ea typeface="Roboto"/>
              <a:cs typeface="Roboto"/>
              <a:sym typeface="Roboto"/>
            </a:endParaRPr>
          </a:p>
        </p:txBody>
      </p:sp>
      <p:sp>
        <p:nvSpPr>
          <p:cNvPr id="167" name="Google Shape;167;p20"/>
          <p:cNvSpPr/>
          <p:nvPr/>
        </p:nvSpPr>
        <p:spPr>
          <a:xfrm>
            <a:off x="6824600" y="1484376"/>
            <a:ext cx="2104200" cy="524700"/>
          </a:xfrm>
          <a:prstGeom prst="chevron">
            <a:avLst>
              <a:gd name="adj" fmla="val 50000"/>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送货上门到家</a:t>
            </a:r>
            <a:endParaRPr b="1">
              <a:solidFill>
                <a:srgbClr val="FFFFFF"/>
              </a:solidFill>
              <a:latin typeface="Roboto"/>
              <a:ea typeface="Roboto"/>
              <a:cs typeface="Roboto"/>
              <a:sym typeface="Roboto"/>
            </a:endParaRPr>
          </a:p>
        </p:txBody>
      </p:sp>
      <p:sp>
        <p:nvSpPr>
          <p:cNvPr id="168" name="Google Shape;168;p20"/>
          <p:cNvSpPr txBox="1"/>
          <p:nvPr/>
        </p:nvSpPr>
        <p:spPr>
          <a:xfrm>
            <a:off x="6998725" y="2120700"/>
            <a:ext cx="1904400" cy="247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rPr>
              <a:t>送货方用无接触方式将物品交给物业/小区，由工作人员进行无接触发放到门口或由有进出许可的居民自行取货</a:t>
            </a:r>
            <a:endParaRPr sz="1300">
              <a:solidFill>
                <a:srgbClr val="FFFFFF"/>
              </a:solidFill>
            </a:endParaRPr>
          </a:p>
          <a:p>
            <a:pPr marL="0" lvl="0" indent="0" algn="l" rtl="0">
              <a:lnSpc>
                <a:spcPct val="115000"/>
              </a:lnSpc>
              <a:spcBef>
                <a:spcPts val="0"/>
              </a:spcBef>
              <a:spcAft>
                <a:spcPts val="0"/>
              </a:spcAft>
              <a:buNone/>
            </a:pPr>
            <a:endParaRPr sz="1300">
              <a:solidFill>
                <a:srgbClr val="FFFFFF"/>
              </a:solidFill>
              <a:latin typeface="Roboto"/>
              <a:ea typeface="Roboto"/>
              <a:cs typeface="Roboto"/>
              <a:sym typeface="Roboto"/>
            </a:endParaRPr>
          </a:p>
        </p:txBody>
      </p:sp>
      <p:sp>
        <p:nvSpPr>
          <p:cNvPr id="169" name="Google Shape;169;p20"/>
          <p:cNvSpPr txBox="1"/>
          <p:nvPr/>
        </p:nvSpPr>
        <p:spPr>
          <a:xfrm>
            <a:off x="405325" y="2192950"/>
            <a:ext cx="9504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2CC"/>
                </a:solidFill>
                <a:latin typeface="Average"/>
                <a:ea typeface="Average"/>
                <a:cs typeface="Average"/>
                <a:sym typeface="Average"/>
              </a:rPr>
              <a:t>用户行为</a:t>
            </a:r>
            <a:endParaRPr sz="1300" b="1">
              <a:solidFill>
                <a:srgbClr val="FFF2CC"/>
              </a:solidFill>
              <a:latin typeface="Average"/>
              <a:ea typeface="Average"/>
              <a:cs typeface="Average"/>
              <a:sym typeface="Average"/>
            </a:endParaRPr>
          </a:p>
        </p:txBody>
      </p:sp>
      <p:pic>
        <p:nvPicPr>
          <p:cNvPr id="170" name="Google Shape;170;p20"/>
          <p:cNvPicPr preferRelativeResize="0"/>
          <p:nvPr/>
        </p:nvPicPr>
        <p:blipFill>
          <a:blip r:embed="rId3">
            <a:alphaModFix/>
          </a:blip>
          <a:stretch>
            <a:fillRect/>
          </a:stretch>
        </p:blipFill>
        <p:spPr>
          <a:xfrm>
            <a:off x="524113" y="2584450"/>
            <a:ext cx="712825" cy="652975"/>
          </a:xfrm>
          <a:prstGeom prst="rect">
            <a:avLst/>
          </a:prstGeom>
          <a:noFill/>
          <a:ln>
            <a:noFill/>
          </a:ln>
        </p:spPr>
      </p:pic>
      <p:sp>
        <p:nvSpPr>
          <p:cNvPr id="171" name="Google Shape;171;p20"/>
          <p:cNvSpPr txBox="1"/>
          <p:nvPr/>
        </p:nvSpPr>
        <p:spPr>
          <a:xfrm>
            <a:off x="405325" y="3633925"/>
            <a:ext cx="13698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2CC"/>
                </a:solidFill>
                <a:latin typeface="Average"/>
                <a:ea typeface="Average"/>
                <a:cs typeface="Average"/>
                <a:sym typeface="Average"/>
              </a:rPr>
              <a:t>体验改善/优势</a:t>
            </a:r>
            <a:endParaRPr sz="1300" b="1">
              <a:solidFill>
                <a:srgbClr val="FFF2CC"/>
              </a:solidFill>
              <a:latin typeface="Average"/>
              <a:ea typeface="Average"/>
              <a:cs typeface="Average"/>
              <a:sym typeface="Average"/>
            </a:endParaRPr>
          </a:p>
        </p:txBody>
      </p:sp>
      <p:pic>
        <p:nvPicPr>
          <p:cNvPr id="172" name="Google Shape;172;p20"/>
          <p:cNvPicPr preferRelativeResize="0"/>
          <p:nvPr/>
        </p:nvPicPr>
        <p:blipFill rotWithShape="1">
          <a:blip r:embed="rId4">
            <a:alphaModFix/>
          </a:blip>
          <a:srcRect l="-20194" r="-9507" b="18032"/>
          <a:stretch/>
        </p:blipFill>
        <p:spPr>
          <a:xfrm>
            <a:off x="384325" y="3981233"/>
            <a:ext cx="950400" cy="849568"/>
          </a:xfrm>
          <a:prstGeom prst="rect">
            <a:avLst/>
          </a:prstGeom>
          <a:noFill/>
          <a:ln>
            <a:noFill/>
          </a:ln>
        </p:spPr>
      </p:pic>
      <p:cxnSp>
        <p:nvCxnSpPr>
          <p:cNvPr id="173" name="Google Shape;173;p20"/>
          <p:cNvCxnSpPr/>
          <p:nvPr/>
        </p:nvCxnSpPr>
        <p:spPr>
          <a:xfrm>
            <a:off x="475225" y="3592075"/>
            <a:ext cx="8246400" cy="0"/>
          </a:xfrm>
          <a:prstGeom prst="straightConnector1">
            <a:avLst/>
          </a:prstGeom>
          <a:noFill/>
          <a:ln w="9525" cap="flat" cmpd="sng">
            <a:solidFill>
              <a:schemeClr val="dk2"/>
            </a:solidFill>
            <a:prstDash val="dash"/>
            <a:round/>
            <a:headEnd type="none" w="med" len="med"/>
            <a:tailEnd type="none" w="med" len="med"/>
          </a:ln>
        </p:spPr>
      </p:cxnSp>
      <p:sp>
        <p:nvSpPr>
          <p:cNvPr id="174" name="Google Shape;174;p20"/>
          <p:cNvSpPr txBox="1"/>
          <p:nvPr/>
        </p:nvSpPr>
        <p:spPr>
          <a:xfrm>
            <a:off x="1888225" y="3651825"/>
            <a:ext cx="1787100" cy="135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rPr>
              <a:t>居民可通过“团购”的形式整合订单从而减少出行，并可分摊快送费用和降低购物成本</a:t>
            </a:r>
            <a:endParaRPr sz="1200">
              <a:solidFill>
                <a:srgbClr val="FFFFFF"/>
              </a:solidFill>
            </a:endParaRPr>
          </a:p>
        </p:txBody>
      </p:sp>
      <p:sp>
        <p:nvSpPr>
          <p:cNvPr id="175" name="Google Shape;175;p20"/>
          <p:cNvSpPr txBox="1"/>
          <p:nvPr/>
        </p:nvSpPr>
        <p:spPr>
          <a:xfrm>
            <a:off x="3674500" y="3651823"/>
            <a:ext cx="1787100" cy="135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rPr>
              <a:t>充分利用附近资源，保证菜品的新鲜度，送货速度，并控制成本，使消费者可以“多样少量”地购买</a:t>
            </a:r>
            <a:endParaRPr sz="1200">
              <a:solidFill>
                <a:srgbClr val="FFFFFF"/>
              </a:solidFill>
            </a:endParaRPr>
          </a:p>
        </p:txBody>
      </p:sp>
      <p:sp>
        <p:nvSpPr>
          <p:cNvPr id="176" name="Google Shape;176;p20"/>
          <p:cNvSpPr txBox="1"/>
          <p:nvPr/>
        </p:nvSpPr>
        <p:spPr>
          <a:xfrm>
            <a:off x="5471200" y="3651825"/>
            <a:ext cx="1369800" cy="135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rPr>
              <a:t>减少由每家各自订新鲜蔬果（vs. 小区）对配送要求的压力</a:t>
            </a:r>
            <a:endParaRPr sz="1200">
              <a:solidFill>
                <a:srgbClr val="FFFFFF"/>
              </a:solidFill>
            </a:endParaRPr>
          </a:p>
        </p:txBody>
      </p:sp>
      <p:sp>
        <p:nvSpPr>
          <p:cNvPr id="177" name="Google Shape;177;p20"/>
          <p:cNvSpPr txBox="1"/>
          <p:nvPr/>
        </p:nvSpPr>
        <p:spPr>
          <a:xfrm>
            <a:off x="7064550" y="3651825"/>
            <a:ext cx="1602600" cy="135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rPr>
              <a:t>侧面支持以社区为单位的防疫政策，促进社区社群培养，降低疫情再次爆发的风险</a:t>
            </a:r>
            <a:endParaRPr sz="1300">
              <a:solidFill>
                <a:srgbClr val="FFFFFF"/>
              </a:solidFill>
            </a:endParaRPr>
          </a:p>
          <a:p>
            <a:pPr marL="0" lvl="0" indent="0" algn="l" rtl="0">
              <a:lnSpc>
                <a:spcPct val="115000"/>
              </a:lnSpc>
              <a:spcBef>
                <a:spcPts val="0"/>
              </a:spcBef>
              <a:spcAft>
                <a:spcPts val="0"/>
              </a:spcAft>
              <a:buNone/>
            </a:pPr>
            <a:endParaRPr sz="12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现阶段，“蓝莓宅急便” 可通过现有的社交及出行平台，以社区为中心快速实施最简可行的服务</a:t>
            </a:r>
            <a:endParaRPr sz="2600"/>
          </a:p>
        </p:txBody>
      </p:sp>
      <p:sp>
        <p:nvSpPr>
          <p:cNvPr id="183" name="Google Shape;183;p21"/>
          <p:cNvSpPr/>
          <p:nvPr/>
        </p:nvSpPr>
        <p:spPr>
          <a:xfrm>
            <a:off x="1976125" y="1438676"/>
            <a:ext cx="1936800" cy="478500"/>
          </a:xfrm>
          <a:prstGeom prst="homePlate">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整合小区需求</a:t>
            </a:r>
            <a:endParaRPr b="1">
              <a:solidFill>
                <a:srgbClr val="FFFFFF"/>
              </a:solidFill>
              <a:latin typeface="Roboto"/>
              <a:ea typeface="Roboto"/>
              <a:cs typeface="Roboto"/>
              <a:sym typeface="Roboto"/>
            </a:endParaRPr>
          </a:p>
        </p:txBody>
      </p:sp>
      <p:sp>
        <p:nvSpPr>
          <p:cNvPr id="184" name="Google Shape;184;p21"/>
          <p:cNvSpPr/>
          <p:nvPr/>
        </p:nvSpPr>
        <p:spPr>
          <a:xfrm>
            <a:off x="3549837" y="1438526"/>
            <a:ext cx="1992900" cy="478500"/>
          </a:xfrm>
          <a:prstGeom prst="chevron">
            <a:avLst>
              <a:gd name="adj" fmla="val 50000"/>
            </a:avLst>
          </a:prstGeom>
          <a:solidFill>
            <a:srgbClr val="FFD966"/>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50" b="1">
                <a:solidFill>
                  <a:srgbClr val="FFFFFF"/>
                </a:solidFill>
              </a:rPr>
              <a:t>实地生鲜选购</a:t>
            </a:r>
            <a:endParaRPr>
              <a:solidFill>
                <a:srgbClr val="FFFFFF"/>
              </a:solidFill>
              <a:latin typeface="Roboto"/>
              <a:ea typeface="Roboto"/>
              <a:cs typeface="Roboto"/>
              <a:sym typeface="Roboto"/>
            </a:endParaRPr>
          </a:p>
        </p:txBody>
      </p:sp>
      <p:sp>
        <p:nvSpPr>
          <p:cNvPr id="185" name="Google Shape;185;p21"/>
          <p:cNvSpPr/>
          <p:nvPr/>
        </p:nvSpPr>
        <p:spPr>
          <a:xfrm>
            <a:off x="5170228" y="1438526"/>
            <a:ext cx="1992900" cy="478500"/>
          </a:xfrm>
          <a:prstGeom prst="chevron">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优化送货路线</a:t>
            </a:r>
            <a:endParaRPr b="1">
              <a:solidFill>
                <a:srgbClr val="FFFFFF"/>
              </a:solidFill>
              <a:latin typeface="Roboto"/>
              <a:ea typeface="Roboto"/>
              <a:cs typeface="Roboto"/>
              <a:sym typeface="Roboto"/>
            </a:endParaRPr>
          </a:p>
        </p:txBody>
      </p:sp>
      <p:sp>
        <p:nvSpPr>
          <p:cNvPr id="186" name="Google Shape;186;p21"/>
          <p:cNvSpPr/>
          <p:nvPr/>
        </p:nvSpPr>
        <p:spPr>
          <a:xfrm>
            <a:off x="6790800" y="1438525"/>
            <a:ext cx="2137800" cy="478500"/>
          </a:xfrm>
          <a:prstGeom prst="chevron">
            <a:avLst>
              <a:gd name="adj" fmla="val 50000"/>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送货上门到家</a:t>
            </a:r>
            <a:endParaRPr b="1">
              <a:solidFill>
                <a:srgbClr val="FFFFFF"/>
              </a:solidFill>
              <a:latin typeface="Roboto"/>
              <a:ea typeface="Roboto"/>
              <a:cs typeface="Roboto"/>
              <a:sym typeface="Roboto"/>
            </a:endParaRPr>
          </a:p>
        </p:txBody>
      </p:sp>
      <p:sp>
        <p:nvSpPr>
          <p:cNvPr id="187" name="Google Shape;187;p21"/>
          <p:cNvSpPr txBox="1"/>
          <p:nvPr/>
        </p:nvSpPr>
        <p:spPr>
          <a:xfrm>
            <a:off x="1086775" y="2571750"/>
            <a:ext cx="950400" cy="5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2CC"/>
                </a:solidFill>
                <a:latin typeface="Average"/>
                <a:ea typeface="Average"/>
                <a:cs typeface="Average"/>
                <a:sym typeface="Average"/>
              </a:rPr>
              <a:t>技术/</a:t>
            </a:r>
            <a:endParaRPr sz="1300" b="1">
              <a:solidFill>
                <a:srgbClr val="FFF2CC"/>
              </a:solidFill>
              <a:latin typeface="Average"/>
              <a:ea typeface="Average"/>
              <a:cs typeface="Average"/>
              <a:sym typeface="Average"/>
            </a:endParaRPr>
          </a:p>
          <a:p>
            <a:pPr marL="0" lvl="0" indent="0" algn="l" rtl="0">
              <a:spcBef>
                <a:spcPts val="0"/>
              </a:spcBef>
              <a:spcAft>
                <a:spcPts val="0"/>
              </a:spcAft>
              <a:buNone/>
            </a:pPr>
            <a:r>
              <a:rPr lang="en" sz="1300" b="1">
                <a:solidFill>
                  <a:srgbClr val="FFF2CC"/>
                </a:solidFill>
                <a:latin typeface="Average"/>
                <a:ea typeface="Average"/>
                <a:cs typeface="Average"/>
                <a:sym typeface="Average"/>
              </a:rPr>
              <a:t>平台要求</a:t>
            </a:r>
            <a:endParaRPr sz="1300" b="1">
              <a:solidFill>
                <a:srgbClr val="FFF2CC"/>
              </a:solidFill>
              <a:latin typeface="Average"/>
              <a:ea typeface="Average"/>
              <a:cs typeface="Average"/>
              <a:sym typeface="Average"/>
            </a:endParaRPr>
          </a:p>
        </p:txBody>
      </p:sp>
      <p:sp>
        <p:nvSpPr>
          <p:cNvPr id="188" name="Google Shape;188;p21"/>
          <p:cNvSpPr txBox="1"/>
          <p:nvPr/>
        </p:nvSpPr>
        <p:spPr>
          <a:xfrm>
            <a:off x="1086775" y="3878925"/>
            <a:ext cx="6744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2CC"/>
                </a:solidFill>
                <a:latin typeface="Average"/>
                <a:ea typeface="Average"/>
                <a:cs typeface="Average"/>
                <a:sym typeface="Average"/>
              </a:rPr>
              <a:t>人员要求</a:t>
            </a:r>
            <a:endParaRPr sz="1300" b="1">
              <a:solidFill>
                <a:srgbClr val="FFF2CC"/>
              </a:solidFill>
              <a:latin typeface="Average"/>
              <a:ea typeface="Average"/>
              <a:cs typeface="Average"/>
              <a:sym typeface="Average"/>
            </a:endParaRPr>
          </a:p>
        </p:txBody>
      </p:sp>
      <p:grpSp>
        <p:nvGrpSpPr>
          <p:cNvPr id="189" name="Google Shape;189;p21"/>
          <p:cNvGrpSpPr/>
          <p:nvPr/>
        </p:nvGrpSpPr>
        <p:grpSpPr>
          <a:xfrm>
            <a:off x="448475" y="2103978"/>
            <a:ext cx="572700" cy="2480610"/>
            <a:chOff x="448475" y="2192475"/>
            <a:chExt cx="572700" cy="2116200"/>
          </a:xfrm>
        </p:grpSpPr>
        <p:sp>
          <p:nvSpPr>
            <p:cNvPr id="190" name="Google Shape;190;p21"/>
            <p:cNvSpPr/>
            <p:nvPr/>
          </p:nvSpPr>
          <p:spPr>
            <a:xfrm>
              <a:off x="448475" y="2192475"/>
              <a:ext cx="572700" cy="211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txBox="1"/>
            <p:nvPr/>
          </p:nvSpPr>
          <p:spPr>
            <a:xfrm rot="-5400000">
              <a:off x="-288025" y="3007792"/>
              <a:ext cx="20457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FFFFFF"/>
                  </a:solidFill>
                  <a:latin typeface="Average"/>
                  <a:ea typeface="Average"/>
                  <a:cs typeface="Average"/>
                  <a:sym typeface="Average"/>
                </a:rPr>
                <a:t>Minimum viable Product</a:t>
              </a:r>
              <a:endParaRPr sz="1500" b="1">
                <a:solidFill>
                  <a:srgbClr val="FFFFFF"/>
                </a:solidFill>
                <a:latin typeface="Average"/>
                <a:ea typeface="Average"/>
                <a:cs typeface="Average"/>
                <a:sym typeface="Average"/>
              </a:endParaRPr>
            </a:p>
          </p:txBody>
        </p:sp>
      </p:grpSp>
      <p:pic>
        <p:nvPicPr>
          <p:cNvPr id="192" name="Google Shape;192;p21"/>
          <p:cNvPicPr preferRelativeResize="0"/>
          <p:nvPr/>
        </p:nvPicPr>
        <p:blipFill>
          <a:blip r:embed="rId3">
            <a:alphaModFix/>
          </a:blip>
          <a:stretch>
            <a:fillRect/>
          </a:stretch>
        </p:blipFill>
        <p:spPr>
          <a:xfrm>
            <a:off x="2797950" y="3004700"/>
            <a:ext cx="572700" cy="572700"/>
          </a:xfrm>
          <a:prstGeom prst="rect">
            <a:avLst/>
          </a:prstGeom>
          <a:noFill/>
          <a:ln>
            <a:noFill/>
          </a:ln>
        </p:spPr>
      </p:pic>
      <p:sp>
        <p:nvSpPr>
          <p:cNvPr id="193" name="Google Shape;193;p21"/>
          <p:cNvSpPr txBox="1"/>
          <p:nvPr/>
        </p:nvSpPr>
        <p:spPr>
          <a:xfrm>
            <a:off x="2037175" y="2150275"/>
            <a:ext cx="76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Average"/>
                <a:ea typeface="Average"/>
                <a:cs typeface="Average"/>
                <a:sym typeface="Average"/>
              </a:rPr>
              <a:t>微信群</a:t>
            </a:r>
            <a:endParaRPr sz="1300">
              <a:solidFill>
                <a:srgbClr val="FFFFFF"/>
              </a:solidFill>
              <a:latin typeface="Average"/>
              <a:ea typeface="Average"/>
              <a:cs typeface="Average"/>
              <a:sym typeface="Average"/>
            </a:endParaRPr>
          </a:p>
        </p:txBody>
      </p:sp>
      <p:sp>
        <p:nvSpPr>
          <p:cNvPr id="194" name="Google Shape;194;p21"/>
          <p:cNvSpPr txBox="1"/>
          <p:nvPr/>
        </p:nvSpPr>
        <p:spPr>
          <a:xfrm>
            <a:off x="2037175" y="3030825"/>
            <a:ext cx="76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Average"/>
                <a:ea typeface="Average"/>
                <a:cs typeface="Average"/>
                <a:sym typeface="Average"/>
              </a:rPr>
              <a:t>微信小程序</a:t>
            </a:r>
            <a:endParaRPr sz="1300">
              <a:solidFill>
                <a:srgbClr val="FFFFFF"/>
              </a:solidFill>
              <a:latin typeface="Average"/>
              <a:ea typeface="Average"/>
              <a:cs typeface="Average"/>
              <a:sym typeface="Average"/>
            </a:endParaRPr>
          </a:p>
        </p:txBody>
      </p:sp>
      <p:sp>
        <p:nvSpPr>
          <p:cNvPr id="195" name="Google Shape;195;p21"/>
          <p:cNvSpPr txBox="1"/>
          <p:nvPr/>
        </p:nvSpPr>
        <p:spPr>
          <a:xfrm>
            <a:off x="2037175" y="2611525"/>
            <a:ext cx="76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Average"/>
                <a:ea typeface="Average"/>
                <a:cs typeface="Average"/>
                <a:sym typeface="Average"/>
              </a:rPr>
              <a:t>OR</a:t>
            </a:r>
            <a:endParaRPr sz="1300">
              <a:solidFill>
                <a:srgbClr val="FFFFFF"/>
              </a:solidFill>
              <a:latin typeface="Average"/>
              <a:ea typeface="Average"/>
              <a:cs typeface="Average"/>
              <a:sym typeface="Average"/>
            </a:endParaRPr>
          </a:p>
        </p:txBody>
      </p:sp>
      <p:sp>
        <p:nvSpPr>
          <p:cNvPr id="196" name="Google Shape;196;p21"/>
          <p:cNvSpPr txBox="1"/>
          <p:nvPr/>
        </p:nvSpPr>
        <p:spPr>
          <a:xfrm>
            <a:off x="3811200" y="3878450"/>
            <a:ext cx="147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Average"/>
                <a:ea typeface="Average"/>
                <a:cs typeface="Average"/>
                <a:sym typeface="Average"/>
              </a:rPr>
              <a:t>志愿者/</a:t>
            </a:r>
            <a:endParaRPr sz="1300">
              <a:solidFill>
                <a:srgbClr val="FFFFFF"/>
              </a:solidFill>
              <a:latin typeface="Average"/>
              <a:ea typeface="Average"/>
              <a:cs typeface="Average"/>
              <a:sym typeface="Average"/>
            </a:endParaRPr>
          </a:p>
          <a:p>
            <a:pPr marL="0" lvl="0" indent="0" algn="l" rtl="0">
              <a:spcBef>
                <a:spcPts val="0"/>
              </a:spcBef>
              <a:spcAft>
                <a:spcPts val="0"/>
              </a:spcAft>
              <a:buNone/>
            </a:pPr>
            <a:r>
              <a:rPr lang="en" sz="1300">
                <a:solidFill>
                  <a:srgbClr val="FFFFFF"/>
                </a:solidFill>
                <a:latin typeface="Average"/>
                <a:ea typeface="Average"/>
                <a:cs typeface="Average"/>
                <a:sym typeface="Average"/>
              </a:rPr>
              <a:t>滴滴司机（由于出行人员减少而受影响的出行平台）</a:t>
            </a:r>
            <a:endParaRPr sz="1300">
              <a:solidFill>
                <a:srgbClr val="FFFFFF"/>
              </a:solidFill>
              <a:latin typeface="Average"/>
              <a:ea typeface="Average"/>
              <a:cs typeface="Average"/>
              <a:sym typeface="Average"/>
            </a:endParaRPr>
          </a:p>
          <a:p>
            <a:pPr marL="0" lvl="0" indent="0" algn="l" rtl="0">
              <a:spcBef>
                <a:spcPts val="0"/>
              </a:spcBef>
              <a:spcAft>
                <a:spcPts val="0"/>
              </a:spcAft>
              <a:buNone/>
            </a:pPr>
            <a:endParaRPr sz="1300">
              <a:solidFill>
                <a:srgbClr val="FFFFFF"/>
              </a:solidFill>
              <a:latin typeface="Average"/>
              <a:ea typeface="Average"/>
              <a:cs typeface="Average"/>
              <a:sym typeface="Average"/>
            </a:endParaRPr>
          </a:p>
        </p:txBody>
      </p:sp>
      <p:sp>
        <p:nvSpPr>
          <p:cNvPr id="197" name="Google Shape;197;p21"/>
          <p:cNvSpPr txBox="1"/>
          <p:nvPr/>
        </p:nvSpPr>
        <p:spPr>
          <a:xfrm>
            <a:off x="5691475" y="3864825"/>
            <a:ext cx="1247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Average"/>
                <a:ea typeface="Average"/>
                <a:cs typeface="Average"/>
                <a:sym typeface="Average"/>
              </a:rPr>
              <a:t>滴滴司机 （由于出行人员减少而受影响的出行平台）</a:t>
            </a:r>
            <a:endParaRPr sz="1300">
              <a:solidFill>
                <a:srgbClr val="FFFFFF"/>
              </a:solidFill>
              <a:latin typeface="Average"/>
              <a:ea typeface="Average"/>
              <a:cs typeface="Average"/>
              <a:sym typeface="Average"/>
            </a:endParaRPr>
          </a:p>
          <a:p>
            <a:pPr marL="0" lvl="0" indent="0" algn="l" rtl="0">
              <a:spcBef>
                <a:spcPts val="0"/>
              </a:spcBef>
              <a:spcAft>
                <a:spcPts val="0"/>
              </a:spcAft>
              <a:buNone/>
            </a:pPr>
            <a:endParaRPr sz="1300">
              <a:solidFill>
                <a:srgbClr val="FFFFFF"/>
              </a:solidFill>
              <a:latin typeface="Average"/>
              <a:ea typeface="Average"/>
              <a:cs typeface="Average"/>
              <a:sym typeface="Average"/>
            </a:endParaRPr>
          </a:p>
          <a:p>
            <a:pPr marL="0" lvl="0" indent="0" algn="l" rtl="0">
              <a:spcBef>
                <a:spcPts val="0"/>
              </a:spcBef>
              <a:spcAft>
                <a:spcPts val="0"/>
              </a:spcAft>
              <a:buNone/>
            </a:pPr>
            <a:endParaRPr sz="1300">
              <a:solidFill>
                <a:srgbClr val="FFFFFF"/>
              </a:solidFill>
              <a:latin typeface="Average"/>
              <a:ea typeface="Average"/>
              <a:cs typeface="Average"/>
              <a:sym typeface="Average"/>
            </a:endParaRPr>
          </a:p>
        </p:txBody>
      </p:sp>
      <p:sp>
        <p:nvSpPr>
          <p:cNvPr id="198" name="Google Shape;198;p21"/>
          <p:cNvSpPr txBox="1"/>
          <p:nvPr/>
        </p:nvSpPr>
        <p:spPr>
          <a:xfrm>
            <a:off x="7410625" y="3864825"/>
            <a:ext cx="950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Average"/>
                <a:ea typeface="Average"/>
                <a:cs typeface="Average"/>
                <a:sym typeface="Average"/>
              </a:rPr>
              <a:t>社区/物业工作人员</a:t>
            </a:r>
            <a:endParaRPr sz="1300">
              <a:solidFill>
                <a:srgbClr val="FFFFFF"/>
              </a:solidFill>
              <a:latin typeface="Average"/>
              <a:ea typeface="Average"/>
              <a:cs typeface="Average"/>
              <a:sym typeface="Average"/>
            </a:endParaRPr>
          </a:p>
        </p:txBody>
      </p:sp>
      <p:cxnSp>
        <p:nvCxnSpPr>
          <p:cNvPr id="199" name="Google Shape;199;p21"/>
          <p:cNvCxnSpPr/>
          <p:nvPr/>
        </p:nvCxnSpPr>
        <p:spPr>
          <a:xfrm rot="10800000" flipH="1">
            <a:off x="1174050" y="3744475"/>
            <a:ext cx="7547700" cy="15300"/>
          </a:xfrm>
          <a:prstGeom prst="straightConnector1">
            <a:avLst/>
          </a:prstGeom>
          <a:noFill/>
          <a:ln w="9525" cap="flat" cmpd="sng">
            <a:solidFill>
              <a:schemeClr val="dk2"/>
            </a:solidFill>
            <a:prstDash val="dash"/>
            <a:round/>
            <a:headEnd type="none" w="med" len="med"/>
            <a:tailEnd type="none" w="med" len="med"/>
          </a:ln>
        </p:spPr>
      </p:cxnSp>
      <p:pic>
        <p:nvPicPr>
          <p:cNvPr id="200" name="Google Shape;200;p21"/>
          <p:cNvPicPr preferRelativeResize="0"/>
          <p:nvPr/>
        </p:nvPicPr>
        <p:blipFill rotWithShape="1">
          <a:blip r:embed="rId4">
            <a:alphaModFix/>
          </a:blip>
          <a:srcRect l="9981" t="13843" r="9973" b="9375"/>
          <a:stretch/>
        </p:blipFill>
        <p:spPr>
          <a:xfrm>
            <a:off x="2797950" y="2221725"/>
            <a:ext cx="572700" cy="570630"/>
          </a:xfrm>
          <a:prstGeom prst="rect">
            <a:avLst/>
          </a:prstGeom>
          <a:noFill/>
          <a:ln>
            <a:noFill/>
          </a:ln>
        </p:spPr>
      </p:pic>
      <p:sp>
        <p:nvSpPr>
          <p:cNvPr id="201" name="Google Shape;201;p21"/>
          <p:cNvSpPr txBox="1"/>
          <p:nvPr/>
        </p:nvSpPr>
        <p:spPr>
          <a:xfrm>
            <a:off x="2123075" y="3878450"/>
            <a:ext cx="1247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Average"/>
                <a:ea typeface="Average"/>
                <a:cs typeface="Average"/>
                <a:sym typeface="Average"/>
              </a:rPr>
              <a:t>客服（社区工作人员或专业产品客服）</a:t>
            </a:r>
            <a:endParaRPr sz="1300">
              <a:solidFill>
                <a:srgbClr val="FFFFFF"/>
              </a:solidFill>
              <a:latin typeface="Average"/>
              <a:ea typeface="Average"/>
              <a:cs typeface="Average"/>
              <a:sym typeface="Average"/>
            </a:endParaRPr>
          </a:p>
        </p:txBody>
      </p:sp>
      <p:cxnSp>
        <p:nvCxnSpPr>
          <p:cNvPr id="202" name="Google Shape;202;p21"/>
          <p:cNvCxnSpPr/>
          <p:nvPr/>
        </p:nvCxnSpPr>
        <p:spPr>
          <a:xfrm>
            <a:off x="3741925" y="2911475"/>
            <a:ext cx="4979700" cy="0"/>
          </a:xfrm>
          <a:prstGeom prst="straightConnector1">
            <a:avLst/>
          </a:prstGeom>
          <a:noFill/>
          <a:ln w="9525" cap="flat" cmpd="sng">
            <a:solidFill>
              <a:schemeClr val="dk2"/>
            </a:solidFill>
            <a:prstDash val="solid"/>
            <a:round/>
            <a:headEnd type="oval" w="med" len="med"/>
            <a:tailEnd type="oval" w="med" len="med"/>
          </a:ln>
        </p:spPr>
      </p:cxnSp>
      <p:sp>
        <p:nvSpPr>
          <p:cNvPr id="203" name="Google Shape;203;p21"/>
          <p:cNvSpPr txBox="1"/>
          <p:nvPr/>
        </p:nvSpPr>
        <p:spPr>
          <a:xfrm>
            <a:off x="5289600" y="2337825"/>
            <a:ext cx="147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Average"/>
                <a:ea typeface="Average"/>
                <a:cs typeface="Average"/>
                <a:sym typeface="Average"/>
              </a:rPr>
              <a:t>暂不需额外技术/平台支持</a:t>
            </a:r>
            <a:endParaRPr sz="1300">
              <a:solidFill>
                <a:srgbClr val="FFFFFF"/>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330</Words>
  <Application>Microsoft Macintosh PowerPoint</Application>
  <PresentationFormat>On-screen Show (16:9)</PresentationFormat>
  <Paragraphs>106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Roboto</vt:lpstr>
      <vt:lpstr>Average</vt:lpstr>
      <vt:lpstr>Oswald</vt:lpstr>
      <vt:lpstr>Ultra</vt:lpstr>
      <vt:lpstr>Slate</vt:lpstr>
      <vt:lpstr>蓝莓宅急便</vt:lpstr>
      <vt:lpstr>小组成员简介</vt:lpstr>
      <vt:lpstr>让我们进入两位在疫情爆发中心的普通民众的生活......</vt:lpstr>
      <vt:lpstr>随着不敢出门的人们纷纷涌向买菜APP，生鲜电商平台们全面宣告供不应求...</vt:lpstr>
      <vt:lpstr>...同时，线上买菜无法满足用户对菜品新鲜度，多元化，以及本地化的需求</vt:lpstr>
      <vt:lpstr>再者，疫情期间农产品滞销，外省蔬果供应断链，以及消费者意向对本地菜市场有较大的影响</vt:lpstr>
      <vt:lpstr>“蓝莓宅急便” -- 疫情期间的便民生活小能手  </vt:lpstr>
      <vt:lpstr>“蓝莓宅急便” 帮助“韩英”们更快地获取想要的生鲜蔬果，也为疫情下生计受损的“李磊”们打开了一条销售渠道</vt:lpstr>
      <vt:lpstr>现阶段，“蓝莓宅急便” 可通过现有的社交及出行平台，以社区为中心快速实施最简可行的服务</vt:lpstr>
      <vt:lpstr>短期内“蓝莓宅急便”以收取送货费的方式支持业务运转，长期发展中依据用户需求提供增值服务从而盈利</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蓝莓宅急便</dc:title>
  <cp:lastModifiedBy>Shulu FU</cp:lastModifiedBy>
  <cp:revision>5</cp:revision>
  <dcterms:modified xsi:type="dcterms:W3CDTF">2020-03-07T08:11:48Z</dcterms:modified>
</cp:coreProperties>
</file>